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69"/>
  </p:notesMasterIdLst>
  <p:sldIdLst>
    <p:sldId id="337" r:id="rId2"/>
    <p:sldId id="256" r:id="rId3"/>
    <p:sldId id="302" r:id="rId4"/>
    <p:sldId id="319" r:id="rId5"/>
    <p:sldId id="325" r:id="rId6"/>
    <p:sldId id="317" r:id="rId7"/>
    <p:sldId id="318" r:id="rId8"/>
    <p:sldId id="259" r:id="rId9"/>
    <p:sldId id="320" r:id="rId10"/>
    <p:sldId id="261" r:id="rId11"/>
    <p:sldId id="288" r:id="rId12"/>
    <p:sldId id="289" r:id="rId13"/>
    <p:sldId id="283" r:id="rId14"/>
    <p:sldId id="333" r:id="rId15"/>
    <p:sldId id="334" r:id="rId16"/>
    <p:sldId id="285" r:id="rId17"/>
    <p:sldId id="278" r:id="rId18"/>
    <p:sldId id="292" r:id="rId19"/>
    <p:sldId id="329" r:id="rId20"/>
    <p:sldId id="294" r:id="rId21"/>
    <p:sldId id="297" r:id="rId22"/>
    <p:sldId id="281" r:id="rId23"/>
    <p:sldId id="304" r:id="rId24"/>
    <p:sldId id="328" r:id="rId25"/>
    <p:sldId id="330" r:id="rId26"/>
    <p:sldId id="284" r:id="rId27"/>
    <p:sldId id="266" r:id="rId28"/>
    <p:sldId id="267" r:id="rId29"/>
    <p:sldId id="307" r:id="rId30"/>
    <p:sldId id="258" r:id="rId31"/>
    <p:sldId id="268" r:id="rId32"/>
    <p:sldId id="260" r:id="rId33"/>
    <p:sldId id="332" r:id="rId34"/>
    <p:sldId id="306" r:id="rId35"/>
    <p:sldId id="308" r:id="rId36"/>
    <p:sldId id="262" r:id="rId37"/>
    <p:sldId id="309" r:id="rId38"/>
    <p:sldId id="310" r:id="rId39"/>
    <p:sldId id="263" r:id="rId40"/>
    <p:sldId id="270" r:id="rId41"/>
    <p:sldId id="271" r:id="rId42"/>
    <p:sldId id="265" r:id="rId43"/>
    <p:sldId id="327" r:id="rId44"/>
    <p:sldId id="272" r:id="rId45"/>
    <p:sldId id="273" r:id="rId46"/>
    <p:sldId id="280" r:id="rId47"/>
    <p:sldId id="290" r:id="rId48"/>
    <p:sldId id="291" r:id="rId49"/>
    <p:sldId id="303" r:id="rId50"/>
    <p:sldId id="299" r:id="rId51"/>
    <p:sldId id="300" r:id="rId52"/>
    <p:sldId id="301" r:id="rId53"/>
    <p:sldId id="274" r:id="rId54"/>
    <p:sldId id="286" r:id="rId55"/>
    <p:sldId id="326" r:id="rId56"/>
    <p:sldId id="276" r:id="rId57"/>
    <p:sldId id="296" r:id="rId58"/>
    <p:sldId id="315" r:id="rId59"/>
    <p:sldId id="293" r:id="rId60"/>
    <p:sldId id="275" r:id="rId61"/>
    <p:sldId id="314" r:id="rId62"/>
    <p:sldId id="336" r:id="rId63"/>
    <p:sldId id="322" r:id="rId64"/>
    <p:sldId id="323" r:id="rId65"/>
    <p:sldId id="331" r:id="rId66"/>
    <p:sldId id="324" r:id="rId67"/>
    <p:sldId id="335" r:id="rId68"/>
  </p:sldIdLst>
  <p:sldSz cx="9906000" cy="6858000" type="A4"/>
  <p:notesSz cx="6761163" cy="9942513"/>
  <p:defaultTextStyle>
    <a:defPPr>
      <a:defRPr lang="en-US"/>
    </a:defPPr>
    <a:lvl1pPr marL="0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78908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57816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436724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915631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CCFFCC"/>
    <a:srgbClr val="7CA1CE"/>
    <a:srgbClr val="26378E"/>
    <a:srgbClr val="7182D9"/>
    <a:srgbClr val="700000"/>
    <a:srgbClr val="9FABE5"/>
    <a:srgbClr val="37BF81"/>
    <a:srgbClr val="007E39"/>
    <a:srgbClr val="009644"/>
  </p:clrMru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582" autoAdjust="0"/>
    <p:restoredTop sz="94689" autoAdjust="0"/>
  </p:normalViewPr>
  <p:slideViewPr>
    <p:cSldViewPr>
      <p:cViewPr varScale="1">
        <p:scale>
          <a:sx n="59" d="100"/>
          <a:sy n="59" d="100"/>
        </p:scale>
        <p:origin x="-78" y="-354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" Type="http://schemas.openxmlformats.org/officeDocument/2006/relationships/slide" Target="slides/slide6.xml"/><Relationship Id="rId71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C2C443-E5EC-48FA-9469-D00526237E68}" type="datetimeFigureOut">
              <a:rPr lang="en-US" smtClean="0"/>
              <a:pPr/>
              <a:t>11/16/2024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8975" y="746125"/>
            <a:ext cx="5383213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B3354C-DB1E-40FC-99CE-3F6AC68793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8975" y="746125"/>
            <a:ext cx="5383213" cy="3727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B3354C-DB1E-40FC-99CE-3F6AC687939E}" type="slidenum">
              <a:rPr lang="en-US" smtClean="0"/>
              <a:pPr/>
              <a:t>56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8975" y="746125"/>
            <a:ext cx="5383213" cy="3727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B3354C-DB1E-40FC-99CE-3F6AC687939E}" type="slidenum">
              <a:rPr lang="en-US" smtClean="0"/>
              <a:pPr/>
              <a:t>61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35"/>
            <a:ext cx="84201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47595-C2BD-42FD-A134-912F92A24E4F}" type="datetimeFigureOut">
              <a:rPr lang="en-US" smtClean="0"/>
              <a:pPr/>
              <a:t>11/16/2024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C077-671F-440F-91C3-2A57582D89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47595-C2BD-42FD-A134-912F92A24E4F}" type="datetimeFigureOut">
              <a:rPr lang="en-US" smtClean="0"/>
              <a:pPr/>
              <a:t>11/16/2024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C077-671F-440F-91C3-2A57582D89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80337" y="274648"/>
            <a:ext cx="2414588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6579" y="274648"/>
            <a:ext cx="7078663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47595-C2BD-42FD-A134-912F92A24E4F}" type="datetimeFigureOut">
              <a:rPr lang="en-US" smtClean="0"/>
              <a:pPr/>
              <a:t>11/16/2024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C077-671F-440F-91C3-2A57582D89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47595-C2BD-42FD-A134-912F92A24E4F}" type="datetimeFigureOut">
              <a:rPr lang="en-US" smtClean="0"/>
              <a:pPr/>
              <a:t>11/16/2024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C077-671F-440F-91C3-2A57582D89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1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4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47595-C2BD-42FD-A134-912F92A24E4F}" type="datetimeFigureOut">
              <a:rPr lang="en-US" smtClean="0"/>
              <a:pPr/>
              <a:t>11/16/2024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C077-671F-440F-91C3-2A57582D89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6576" y="1600206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48301" y="1600206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47595-C2BD-42FD-A134-912F92A24E4F}" type="datetimeFigureOut">
              <a:rPr lang="en-US" smtClean="0"/>
              <a:pPr/>
              <a:t>11/16/2024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C077-671F-440F-91C3-2A57582D89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1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1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5" y="1535113"/>
            <a:ext cx="437859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5" y="2174875"/>
            <a:ext cx="437859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47595-C2BD-42FD-A134-912F92A24E4F}" type="datetimeFigureOut">
              <a:rPr lang="en-US" smtClean="0"/>
              <a:pPr/>
              <a:t>11/16/2024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C077-671F-440F-91C3-2A57582D89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47595-C2BD-42FD-A134-912F92A24E4F}" type="datetimeFigureOut">
              <a:rPr lang="en-US" smtClean="0"/>
              <a:pPr/>
              <a:t>11/16/2024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C077-671F-440F-91C3-2A57582D89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47595-C2BD-42FD-A134-912F92A24E4F}" type="datetimeFigureOut">
              <a:rPr lang="en-US" smtClean="0"/>
              <a:pPr/>
              <a:t>11/16/2024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C077-671F-440F-91C3-2A57582D89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1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3" y="273060"/>
            <a:ext cx="5537728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1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47595-C2BD-42FD-A134-912F92A24E4F}" type="datetimeFigureOut">
              <a:rPr lang="en-US" smtClean="0"/>
              <a:pPr/>
              <a:t>11/16/2024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C077-671F-440F-91C3-2A57582D89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47595-C2BD-42FD-A134-912F92A24E4F}" type="datetimeFigureOut">
              <a:rPr lang="en-US" smtClean="0"/>
              <a:pPr/>
              <a:t>11/16/2024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C077-671F-440F-91C3-2A57582D89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6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6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B47595-C2BD-42FD-A134-912F92A24E4F}" type="datetimeFigureOut">
              <a:rPr lang="en-US" smtClean="0"/>
              <a:pPr/>
              <a:t>11/16/2024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6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6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69C077-671F-440F-91C3-2A57582D890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45098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828800" y="609600"/>
            <a:ext cx="6172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Government Science College, Jabalpur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 descr="downloa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5525" y="457200"/>
            <a:ext cx="827075" cy="8382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971800" y="4267200"/>
            <a:ext cx="411747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 smtClean="0">
                <a:latin typeface="+mj-lt"/>
              </a:rPr>
              <a:t>Organizational </a:t>
            </a:r>
            <a:r>
              <a:rPr lang="en-US" sz="3600" b="1" dirty="0" smtClean="0">
                <a:latin typeface="+mj-lt"/>
              </a:rPr>
              <a:t>Chart</a:t>
            </a:r>
          </a:p>
          <a:p>
            <a:pPr algn="ctr"/>
            <a:r>
              <a:rPr lang="en-US" sz="2400" b="1" dirty="0" smtClean="0">
                <a:latin typeface="+mj-lt"/>
              </a:rPr>
              <a:t>Session 2023-24</a:t>
            </a:r>
            <a:endParaRPr lang="en-US" sz="2400" b="1" dirty="0">
              <a:latin typeface="+mj-lt"/>
            </a:endParaRPr>
          </a:p>
        </p:txBody>
      </p:sp>
      <p:sp>
        <p:nvSpPr>
          <p:cNvPr id="8" name="Flowchart: Predefined Process 7"/>
          <p:cNvSpPr/>
          <p:nvPr/>
        </p:nvSpPr>
        <p:spPr>
          <a:xfrm>
            <a:off x="762000" y="5410200"/>
            <a:ext cx="8534400" cy="1066800"/>
          </a:xfrm>
          <a:prstGeom prst="flowChartPredefinedProces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+mj-lt"/>
              </a:rPr>
              <a:t>IQAC</a:t>
            </a:r>
            <a:endParaRPr lang="en-US" sz="3600" b="1" dirty="0">
              <a:solidFill>
                <a:schemeClr val="tx1"/>
              </a:solidFill>
              <a:latin typeface="+mj-lt"/>
            </a:endParaRPr>
          </a:p>
        </p:txBody>
      </p:sp>
      <p:pic>
        <p:nvPicPr>
          <p:cNvPr id="10" name="Picture 9" descr="Group 5 (1).png"/>
          <p:cNvPicPr>
            <a:picLocks noChangeAspect="1"/>
          </p:cNvPicPr>
          <p:nvPr/>
        </p:nvPicPr>
        <p:blipFill>
          <a:blip r:embed="rId3" cstate="print"/>
          <a:srcRect l="18600" t="18601" r="18601" b="10460"/>
          <a:stretch>
            <a:fillRect/>
          </a:stretch>
        </p:blipFill>
        <p:spPr>
          <a:xfrm>
            <a:off x="8001000" y="451556"/>
            <a:ext cx="814465" cy="920044"/>
          </a:xfrm>
          <a:prstGeom prst="rect">
            <a:avLst/>
          </a:prstGeom>
        </p:spPr>
      </p:pic>
      <p:pic>
        <p:nvPicPr>
          <p:cNvPr id="11" name="Picture 10" descr="3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28800" y="1371600"/>
            <a:ext cx="6324600" cy="2764084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/>
        </p:nvSpPr>
        <p:spPr>
          <a:xfrm>
            <a:off x="3886200" y="1066801"/>
            <a:ext cx="2362200" cy="8382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Dr. R.K. </a:t>
            </a:r>
            <a:r>
              <a:rPr lang="en-US" b="1" dirty="0" err="1" smtClean="0">
                <a:solidFill>
                  <a:schemeClr val="accent5">
                    <a:lumMod val="75000"/>
                  </a:schemeClr>
                </a:solidFill>
              </a:rPr>
              <a:t>Srivastava</a:t>
            </a:r>
            <a:endParaRPr lang="en-US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cxnSp>
        <p:nvCxnSpPr>
          <p:cNvPr id="55" name="Straight Connector 54"/>
          <p:cNvCxnSpPr/>
          <p:nvPr/>
        </p:nvCxnSpPr>
        <p:spPr>
          <a:xfrm rot="5400000">
            <a:off x="4876007" y="9136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56" name="Rectangle 55"/>
          <p:cNvSpPr/>
          <p:nvPr/>
        </p:nvSpPr>
        <p:spPr>
          <a:xfrm>
            <a:off x="7010400" y="3733801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Maneesha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Saxena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57" name="Straight Connector 56"/>
          <p:cNvCxnSpPr/>
          <p:nvPr/>
        </p:nvCxnSpPr>
        <p:spPr>
          <a:xfrm rot="5400000">
            <a:off x="4872377" y="20566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58" name="Rectangle 57"/>
          <p:cNvSpPr/>
          <p:nvPr/>
        </p:nvSpPr>
        <p:spPr>
          <a:xfrm>
            <a:off x="228600" y="3581401"/>
            <a:ext cx="2514600" cy="6096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Jyoti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Shrivastava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Co- Convener</a:t>
            </a:r>
          </a:p>
        </p:txBody>
      </p:sp>
      <p:cxnSp>
        <p:nvCxnSpPr>
          <p:cNvPr id="59" name="Straight Connector 58"/>
          <p:cNvCxnSpPr/>
          <p:nvPr/>
        </p:nvCxnSpPr>
        <p:spPr>
          <a:xfrm rot="5400000">
            <a:off x="4800600" y="28948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72" name="Rectangle 71"/>
          <p:cNvSpPr/>
          <p:nvPr/>
        </p:nvSpPr>
        <p:spPr>
          <a:xfrm>
            <a:off x="3962400" y="3581401"/>
            <a:ext cx="2133600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S.N.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Shukla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 flipV="1">
            <a:off x="1143000" y="3124200"/>
            <a:ext cx="7772400" cy="11452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5400000">
            <a:off x="915014" y="3352186"/>
            <a:ext cx="457200" cy="12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rot="5400000">
            <a:off x="4806659" y="3346741"/>
            <a:ext cx="446314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rot="5400000">
            <a:off x="8653528" y="3395728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3886200" y="283030"/>
            <a:ext cx="2438400" cy="478971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3810000" y="228601"/>
            <a:ext cx="2438400" cy="478971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IQAC Cell</a:t>
            </a:r>
            <a:endParaRPr lang="en-US" sz="2400" b="1" dirty="0">
              <a:solidFill>
                <a:srgbClr val="FFFF00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886201" y="2209801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3014436" y="457201"/>
            <a:ext cx="3843564" cy="685800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2938234" y="381001"/>
            <a:ext cx="3860801" cy="707571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College Guest Faculty management</a:t>
            </a:r>
          </a:p>
        </p:txBody>
      </p:sp>
      <p:sp>
        <p:nvSpPr>
          <p:cNvPr id="41" name="Rectangle 40"/>
          <p:cNvSpPr/>
          <p:nvPr/>
        </p:nvSpPr>
        <p:spPr>
          <a:xfrm>
            <a:off x="3810002" y="1447800"/>
            <a:ext cx="2133599" cy="8382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/>
              <a:t>Dr. R P S </a:t>
            </a:r>
            <a:r>
              <a:rPr lang="en-US" b="1" dirty="0" err="1" smtClean="0"/>
              <a:t>Chandel</a:t>
            </a:r>
            <a:r>
              <a:rPr lang="en-US" b="1" dirty="0" smtClean="0"/>
              <a:t> </a:t>
            </a:r>
          </a:p>
          <a:p>
            <a:pPr algn="ctr"/>
            <a:r>
              <a:rPr lang="en-US" b="1" dirty="0" smtClean="0">
                <a:solidFill>
                  <a:srgbClr val="C00000"/>
                </a:solidFill>
              </a:rPr>
              <a:t>Convener</a:t>
            </a:r>
          </a:p>
        </p:txBody>
      </p:sp>
      <p:sp>
        <p:nvSpPr>
          <p:cNvPr id="42" name="Rectangle 41"/>
          <p:cNvSpPr/>
          <p:nvPr/>
        </p:nvSpPr>
        <p:spPr>
          <a:xfrm>
            <a:off x="381001" y="4049486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S.K.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Garg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43" name="Straight Connector 42"/>
          <p:cNvCxnSpPr/>
          <p:nvPr/>
        </p:nvCxnSpPr>
        <p:spPr>
          <a:xfrm rot="5400000">
            <a:off x="4719977" y="24376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rot="5400000">
            <a:off x="4648198" y="32758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1600199" y="3505200"/>
            <a:ext cx="6629401" cy="1588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rot="5400000">
            <a:off x="1370985" y="3733186"/>
            <a:ext cx="457200" cy="12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rot="5400000">
            <a:off x="7968957" y="3765842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51" name="Rectangle 50"/>
          <p:cNvSpPr/>
          <p:nvPr/>
        </p:nvSpPr>
        <p:spPr>
          <a:xfrm>
            <a:off x="7010400" y="4114801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Shashi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K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uraria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52" name="Straight Connector 51"/>
          <p:cNvCxnSpPr/>
          <p:nvPr/>
        </p:nvCxnSpPr>
        <p:spPr>
          <a:xfrm rot="5400000">
            <a:off x="4725194" y="12184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3733802" y="2601686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657602" y="4049486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Ishwar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D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angi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 rot="5400000">
            <a:off x="4647586" y="3733186"/>
            <a:ext cx="457200" cy="12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2590801" y="533401"/>
            <a:ext cx="4724399" cy="685800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2514601" y="457201"/>
            <a:ext cx="4741636" cy="707571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Time Table/ Furniture and Room management Committee</a:t>
            </a:r>
          </a:p>
        </p:txBody>
      </p:sp>
      <p:sp>
        <p:nvSpPr>
          <p:cNvPr id="41" name="Rectangle 40"/>
          <p:cNvSpPr/>
          <p:nvPr/>
        </p:nvSpPr>
        <p:spPr>
          <a:xfrm>
            <a:off x="4038601" y="1600200"/>
            <a:ext cx="2129971" cy="8382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Shikha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Saxena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sp>
        <p:nvSpPr>
          <p:cNvPr id="42" name="Rectangle 41"/>
          <p:cNvSpPr/>
          <p:nvPr/>
        </p:nvSpPr>
        <p:spPr>
          <a:xfrm>
            <a:off x="3810001" y="4114800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Dr. Sanjay </a:t>
            </a:r>
            <a:r>
              <a:rPr lang="en-US" b="1" dirty="0" err="1" smtClean="0">
                <a:solidFill>
                  <a:schemeClr val="tx1"/>
                </a:solidFill>
              </a:rPr>
              <a:t>Kakkar</a:t>
            </a:r>
            <a:endParaRPr lang="en-US" b="1" dirty="0" smtClean="0">
              <a:solidFill>
                <a:schemeClr val="tx1"/>
              </a:solidFill>
            </a:endParaRPr>
          </a:p>
        </p:txBody>
      </p:sp>
      <p:cxnSp>
        <p:nvCxnSpPr>
          <p:cNvPr id="43" name="Straight Connector 42"/>
          <p:cNvCxnSpPr/>
          <p:nvPr/>
        </p:nvCxnSpPr>
        <p:spPr>
          <a:xfrm rot="5400000">
            <a:off x="4872377" y="25900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rot="5400000">
            <a:off x="4800600" y="34282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609600" y="4114801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Ravi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Katare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>
            <a:off x="1752600" y="3657600"/>
            <a:ext cx="6629401" cy="1588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rot="5400000">
            <a:off x="1523385" y="3885586"/>
            <a:ext cx="457200" cy="12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rot="5400000">
            <a:off x="8121357" y="3918243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rot="5400000">
            <a:off x="4877595" y="13708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3886201" y="2743201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010400" y="4191000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Archana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dave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</p:txBody>
      </p:sp>
      <p:cxnSp>
        <p:nvCxnSpPr>
          <p:cNvPr id="16" name="Straight Arrow Connector 15"/>
          <p:cNvCxnSpPr/>
          <p:nvPr/>
        </p:nvCxnSpPr>
        <p:spPr>
          <a:xfrm rot="5400000">
            <a:off x="4767326" y="3842043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1981200" y="5257801"/>
            <a:ext cx="3124200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Student’s Representative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 rot="5400000">
            <a:off x="2818784" y="4418985"/>
            <a:ext cx="1524000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2133600" y="457201"/>
            <a:ext cx="5943600" cy="457201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2057400" y="304800"/>
            <a:ext cx="5943600" cy="555171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err="1" smtClean="0">
                <a:solidFill>
                  <a:srgbClr val="FFFF00"/>
                </a:solidFill>
              </a:rPr>
              <a:t>Jansunvai</a:t>
            </a:r>
            <a:r>
              <a:rPr lang="en-US" sz="2400" b="1" dirty="0" smtClean="0">
                <a:solidFill>
                  <a:srgbClr val="FFFF00"/>
                </a:solidFill>
              </a:rPr>
              <a:t>/Grievance re-</a:t>
            </a:r>
            <a:r>
              <a:rPr lang="en-US" sz="2400" b="1" dirty="0" err="1" smtClean="0">
                <a:solidFill>
                  <a:srgbClr val="FFFF00"/>
                </a:solidFill>
              </a:rPr>
              <a:t>dressal</a:t>
            </a:r>
            <a:r>
              <a:rPr lang="en-US" sz="2400" b="1" dirty="0" smtClean="0">
                <a:solidFill>
                  <a:srgbClr val="FFFF00"/>
                </a:solidFill>
              </a:rPr>
              <a:t> Cell</a:t>
            </a:r>
          </a:p>
        </p:txBody>
      </p:sp>
      <p:sp>
        <p:nvSpPr>
          <p:cNvPr id="41" name="Rectangle 40"/>
          <p:cNvSpPr/>
          <p:nvPr/>
        </p:nvSpPr>
        <p:spPr>
          <a:xfrm>
            <a:off x="3886202" y="1295400"/>
            <a:ext cx="2133599" cy="685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Manjula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Bajpai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sp>
        <p:nvSpPr>
          <p:cNvPr id="42" name="Rectangle 41"/>
          <p:cNvSpPr/>
          <p:nvPr/>
        </p:nvSpPr>
        <p:spPr>
          <a:xfrm>
            <a:off x="6934200" y="3886201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Shutanyj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Saxena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43" name="Straight Connector 42"/>
          <p:cNvCxnSpPr/>
          <p:nvPr/>
        </p:nvCxnSpPr>
        <p:spPr>
          <a:xfrm rot="5400000">
            <a:off x="4719977" y="22852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rot="5400000">
            <a:off x="4648198" y="31234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457200" y="3810001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Pratiksha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Gaur</a:t>
            </a:r>
          </a:p>
        </p:txBody>
      </p:sp>
      <p:cxnSp>
        <p:nvCxnSpPr>
          <p:cNvPr id="47" name="Straight Connector 46"/>
          <p:cNvCxnSpPr/>
          <p:nvPr/>
        </p:nvCxnSpPr>
        <p:spPr>
          <a:xfrm>
            <a:off x="1600199" y="3352800"/>
            <a:ext cx="6629401" cy="1588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rot="5400000">
            <a:off x="1370985" y="3580786"/>
            <a:ext cx="457200" cy="12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rot="5400000">
            <a:off x="7968957" y="3613443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rot="5400000">
            <a:off x="4725194" y="10660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3733802" y="2438401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581401" y="3810001"/>
            <a:ext cx="27431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Nimisha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Kaur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Bhamra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 rot="5400000">
            <a:off x="4648814" y="3580786"/>
            <a:ext cx="457200" cy="12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1905001" y="4953001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Tabassum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Ansari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 rot="5400000">
            <a:off x="2438401" y="4114801"/>
            <a:ext cx="1524000" cy="15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5257801" y="4953001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Manila 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Bhatia</a:t>
            </a:r>
          </a:p>
        </p:txBody>
      </p:sp>
      <p:cxnSp>
        <p:nvCxnSpPr>
          <p:cNvPr id="22" name="Straight Arrow Connector 21"/>
          <p:cNvCxnSpPr/>
          <p:nvPr/>
        </p:nvCxnSpPr>
        <p:spPr>
          <a:xfrm rot="5400000">
            <a:off x="5791200" y="4114801"/>
            <a:ext cx="1524000" cy="15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676399" y="679102"/>
            <a:ext cx="6824437" cy="768698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828802" y="533400"/>
            <a:ext cx="6586763" cy="881744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Daily Worker and Other Problem </a:t>
            </a:r>
            <a:r>
              <a:rPr lang="en-US" sz="2400" b="1" dirty="0" err="1" smtClean="0">
                <a:solidFill>
                  <a:srgbClr val="FFFF00"/>
                </a:solidFill>
              </a:rPr>
              <a:t>Redressal</a:t>
            </a:r>
            <a:r>
              <a:rPr lang="en-US" sz="2400" b="1" dirty="0" smtClean="0">
                <a:solidFill>
                  <a:srgbClr val="FFFF00"/>
                </a:solidFill>
              </a:rPr>
              <a:t> Guidance Committee</a:t>
            </a:r>
          </a:p>
        </p:txBody>
      </p:sp>
      <p:sp>
        <p:nvSpPr>
          <p:cNvPr id="6" name="Rectangle 5"/>
          <p:cNvSpPr/>
          <p:nvPr/>
        </p:nvSpPr>
        <p:spPr>
          <a:xfrm>
            <a:off x="3886202" y="1981200"/>
            <a:ext cx="2133599" cy="685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S.K.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Pandey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cxnSp>
        <p:nvCxnSpPr>
          <p:cNvPr id="7" name="Straight Connector 6"/>
          <p:cNvCxnSpPr/>
          <p:nvPr/>
        </p:nvCxnSpPr>
        <p:spPr>
          <a:xfrm rot="5400000">
            <a:off x="4799807" y="28948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>
            <a:off x="4801394" y="16756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3886202" y="3124200"/>
            <a:ext cx="2133599" cy="6858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Lakhan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Kushare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Co-Convener</a:t>
            </a:r>
          </a:p>
        </p:txBody>
      </p:sp>
      <p:sp>
        <p:nvSpPr>
          <p:cNvPr id="10" name="Rectangle 9"/>
          <p:cNvSpPr/>
          <p:nvPr/>
        </p:nvSpPr>
        <p:spPr>
          <a:xfrm>
            <a:off x="3733801" y="4191001"/>
            <a:ext cx="2590799" cy="7620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A.S.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Uikey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Member 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 rot="5400000">
            <a:off x="4762501" y="4000501"/>
            <a:ext cx="381001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676399" y="679102"/>
            <a:ext cx="6824437" cy="768698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828802" y="533400"/>
            <a:ext cx="6586763" cy="881744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Student Section </a:t>
            </a:r>
          </a:p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Online Web Portal Committee for Admission </a:t>
            </a:r>
          </a:p>
        </p:txBody>
      </p:sp>
      <p:cxnSp>
        <p:nvCxnSpPr>
          <p:cNvPr id="6" name="Straight Connector 5"/>
          <p:cNvCxnSpPr/>
          <p:nvPr/>
        </p:nvCxnSpPr>
        <p:spPr>
          <a:xfrm rot="16200000" flipH="1">
            <a:off x="4648202" y="1752600"/>
            <a:ext cx="609598" cy="2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3886202" y="1981200"/>
            <a:ext cx="2133599" cy="685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Shanti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lal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Bharti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cxnSp>
        <p:nvCxnSpPr>
          <p:cNvPr id="8" name="Straight Connector 7"/>
          <p:cNvCxnSpPr/>
          <p:nvPr/>
        </p:nvCxnSpPr>
        <p:spPr>
          <a:xfrm rot="16200000" flipH="1">
            <a:off x="4724401" y="2895599"/>
            <a:ext cx="457200" cy="1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3886202" y="3124200"/>
            <a:ext cx="2133599" cy="6858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M.K.Bhardwaj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 </a:t>
            </a: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Co-Convener</a:t>
            </a:r>
          </a:p>
        </p:txBody>
      </p:sp>
      <p:sp>
        <p:nvSpPr>
          <p:cNvPr id="10" name="Rectangle 9"/>
          <p:cNvSpPr/>
          <p:nvPr/>
        </p:nvSpPr>
        <p:spPr>
          <a:xfrm>
            <a:off x="3733800" y="5257800"/>
            <a:ext cx="2590799" cy="7620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A.S.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Uikey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Member 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 rot="5400000">
            <a:off x="4305303" y="4457699"/>
            <a:ext cx="1295399" cy="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304800" y="5257800"/>
            <a:ext cx="2590799" cy="7620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Ishwar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Dangi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endParaRPr lang="en-US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Member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7010400" y="5257800"/>
            <a:ext cx="2590799" cy="7620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Akash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Pandey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Member 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 rot="5400000">
            <a:off x="1225435" y="4946765"/>
            <a:ext cx="598716" cy="15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10800000">
            <a:off x="1524000" y="4648200"/>
            <a:ext cx="6858000" cy="1588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5400000">
            <a:off x="8083435" y="4946765"/>
            <a:ext cx="598716" cy="15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3166837" y="679102"/>
            <a:ext cx="3843564" cy="474784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3090636" y="609600"/>
            <a:ext cx="3860801" cy="489856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CM Helpline Committee</a:t>
            </a:r>
          </a:p>
        </p:txBody>
      </p:sp>
      <p:sp>
        <p:nvSpPr>
          <p:cNvPr id="41" name="Rectangle 40"/>
          <p:cNvSpPr/>
          <p:nvPr/>
        </p:nvSpPr>
        <p:spPr>
          <a:xfrm>
            <a:off x="3886200" y="1534886"/>
            <a:ext cx="2438400" cy="75111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D.K.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Deolia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cxnSp>
        <p:nvCxnSpPr>
          <p:cNvPr id="43" name="Straight Connector 42"/>
          <p:cNvCxnSpPr/>
          <p:nvPr/>
        </p:nvCxnSpPr>
        <p:spPr>
          <a:xfrm rot="5400000">
            <a:off x="4872377" y="2448492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rot="5400000">
            <a:off x="4767328" y="3232443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51" name="Rectangle 50"/>
          <p:cNvSpPr/>
          <p:nvPr/>
        </p:nvSpPr>
        <p:spPr>
          <a:xfrm>
            <a:off x="3733801" y="4114801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Virendra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Saket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</p:txBody>
      </p:sp>
      <p:cxnSp>
        <p:nvCxnSpPr>
          <p:cNvPr id="52" name="Straight Connector 51"/>
          <p:cNvCxnSpPr/>
          <p:nvPr/>
        </p:nvCxnSpPr>
        <p:spPr>
          <a:xfrm rot="5400000">
            <a:off x="4877595" y="1305492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3886201" y="2590801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733801" y="3581401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Shantilal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Bharti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2971800" y="304800"/>
            <a:ext cx="4038600" cy="685800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2971800" y="228600"/>
            <a:ext cx="4038600" cy="707571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IT Cell &amp; AISHE Nodal Officer</a:t>
            </a:r>
          </a:p>
        </p:txBody>
      </p:sp>
      <p:sp>
        <p:nvSpPr>
          <p:cNvPr id="42" name="Rectangle 41"/>
          <p:cNvSpPr/>
          <p:nvPr/>
        </p:nvSpPr>
        <p:spPr>
          <a:xfrm>
            <a:off x="3581400" y="1447801"/>
            <a:ext cx="2895600" cy="67491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S.K.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Shrivastava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	</a:t>
            </a:r>
          </a:p>
        </p:txBody>
      </p:sp>
      <p:cxnSp>
        <p:nvCxnSpPr>
          <p:cNvPr id="44" name="Straight Connector 43"/>
          <p:cNvCxnSpPr/>
          <p:nvPr/>
        </p:nvCxnSpPr>
        <p:spPr>
          <a:xfrm rot="5400000">
            <a:off x="4648994" y="12184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16200000" flipH="1">
            <a:off x="4719868" y="3433533"/>
            <a:ext cx="313864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1066801" y="5638801"/>
            <a:ext cx="2219780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S. N.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Shukla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 rot="5400000">
            <a:off x="4648994" y="2350522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3733802" y="4299858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733801" y="5638801"/>
            <a:ext cx="2219780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Rohni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Singh  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810000" y="2514601"/>
            <a:ext cx="2438400" cy="67491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M.L.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chouhan</a:t>
            </a:r>
            <a:endParaRPr lang="en-US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Nodal Officer (IT)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172201" y="5638801"/>
            <a:ext cx="2667001" cy="3810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Samraddhi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Paranjape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3810000" y="3581401"/>
            <a:ext cx="2438400" cy="67491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Awdhesh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Bagri</a:t>
            </a:r>
          </a:p>
          <a:p>
            <a:pPr algn="ctr"/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Co-Nodal Officer  </a:t>
            </a:r>
          </a:p>
        </p:txBody>
      </p:sp>
      <p:cxnSp>
        <p:nvCxnSpPr>
          <p:cNvPr id="31" name="Straight Arrow Connector 30"/>
          <p:cNvCxnSpPr/>
          <p:nvPr/>
        </p:nvCxnSpPr>
        <p:spPr>
          <a:xfrm rot="5400000">
            <a:off x="4687094" y="5371307"/>
            <a:ext cx="533400" cy="15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5400000">
            <a:off x="4725194" y="48760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rot="10800000">
            <a:off x="2057401" y="5105400"/>
            <a:ext cx="5334000" cy="1588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rot="5400000">
            <a:off x="1791494" y="5371307"/>
            <a:ext cx="533400" cy="15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rot="5400000">
            <a:off x="7125494" y="5371307"/>
            <a:ext cx="533400" cy="15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3090637" y="457200"/>
            <a:ext cx="3843564" cy="457201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3014436" y="381001"/>
            <a:ext cx="3860801" cy="478971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Admission Committee</a:t>
            </a:r>
          </a:p>
        </p:txBody>
      </p:sp>
      <p:sp>
        <p:nvSpPr>
          <p:cNvPr id="42" name="Rectangle 41"/>
          <p:cNvSpPr/>
          <p:nvPr/>
        </p:nvSpPr>
        <p:spPr>
          <a:xfrm>
            <a:off x="3733801" y="1447800"/>
            <a:ext cx="2590799" cy="609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R.K.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Kuraria</a:t>
            </a:r>
            <a:endParaRPr lang="en-US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 </a:t>
            </a:r>
          </a:p>
        </p:txBody>
      </p:sp>
      <p:cxnSp>
        <p:nvCxnSpPr>
          <p:cNvPr id="44" name="Straight Connector 43"/>
          <p:cNvCxnSpPr/>
          <p:nvPr/>
        </p:nvCxnSpPr>
        <p:spPr>
          <a:xfrm rot="5400000">
            <a:off x="4800600" y="12184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3936093" y="2743202"/>
            <a:ext cx="2312309" cy="53339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D.K.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Koshta</a:t>
            </a:r>
            <a:endParaRPr lang="en-US" sz="1800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1800" b="1" dirty="0" smtClean="0">
                <a:solidFill>
                  <a:schemeClr val="accent6">
                    <a:lumMod val="50000"/>
                  </a:schemeClr>
                </a:solidFill>
              </a:rPr>
              <a:t>Co-Convener</a:t>
            </a:r>
            <a:endParaRPr lang="en-US" sz="1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 rot="5400000">
            <a:off x="4687095" y="2399507"/>
            <a:ext cx="685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>
            <a:off x="4948578" y="3439092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5400000">
            <a:off x="4843529" y="4223042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3810001" y="4419601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A.K. Singh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962401" y="3581401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  <p:cxnSp>
        <p:nvCxnSpPr>
          <p:cNvPr id="12" name="Straight Arrow Connector 11"/>
          <p:cNvCxnSpPr>
            <a:stCxn id="10" idx="2"/>
          </p:cNvCxnSpPr>
          <p:nvPr/>
        </p:nvCxnSpPr>
        <p:spPr>
          <a:xfrm rot="5400000">
            <a:off x="5023144" y="4946943"/>
            <a:ext cx="16328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3810001" y="5040086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S.K.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Garg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 rot="5400000">
            <a:off x="5023144" y="5567428"/>
            <a:ext cx="16328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3810001" y="5660571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Rishabh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Tiwari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133601" y="381000"/>
            <a:ext cx="5596163" cy="685800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2133601" y="381001"/>
            <a:ext cx="5622473" cy="707571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E-Admission Verification and Guidance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2286000"/>
            <a:ext cx="2743199" cy="685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S.N.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Shukla</a:t>
            </a:r>
            <a:endParaRPr lang="en-US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cxnSp>
        <p:nvCxnSpPr>
          <p:cNvPr id="7" name="Straight Connector 6"/>
          <p:cNvCxnSpPr/>
          <p:nvPr/>
        </p:nvCxnSpPr>
        <p:spPr>
          <a:xfrm rot="16200000" flipH="1">
            <a:off x="2172099" y="3085703"/>
            <a:ext cx="227806" cy="1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10800000">
            <a:off x="2285999" y="1371600"/>
            <a:ext cx="5181601" cy="1588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endCxn id="12" idx="0"/>
          </p:cNvCxnSpPr>
          <p:nvPr/>
        </p:nvCxnSpPr>
        <p:spPr>
          <a:xfrm rot="5400000">
            <a:off x="2171703" y="3924301"/>
            <a:ext cx="228599" cy="15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685802" y="4572001"/>
            <a:ext cx="32765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Preeti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Pandey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4877595" y="12184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1143001" y="4038601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</a:t>
            </a:r>
          </a:p>
        </p:txBody>
      </p:sp>
      <p:sp>
        <p:nvSpPr>
          <p:cNvPr id="13" name="Rectangle 12"/>
          <p:cNvSpPr/>
          <p:nvPr/>
        </p:nvSpPr>
        <p:spPr>
          <a:xfrm>
            <a:off x="914400" y="3124200"/>
            <a:ext cx="2743199" cy="6858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Ajeet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Singh</a:t>
            </a:r>
          </a:p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Co-Convener</a:t>
            </a:r>
          </a:p>
        </p:txBody>
      </p:sp>
      <p:cxnSp>
        <p:nvCxnSpPr>
          <p:cNvPr id="14" name="Straight Connector 13"/>
          <p:cNvCxnSpPr/>
          <p:nvPr/>
        </p:nvCxnSpPr>
        <p:spPr>
          <a:xfrm rot="5400000">
            <a:off x="2172494" y="2094707"/>
            <a:ext cx="2286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1143001" y="1600201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Verification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400801" y="1600201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Help Desk 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400801" y="3973286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85802" y="5105401"/>
            <a:ext cx="32765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Dr. </a:t>
            </a:r>
            <a:r>
              <a:rPr lang="en-US" b="1" dirty="0" err="1" smtClean="0">
                <a:solidFill>
                  <a:schemeClr val="tx1"/>
                </a:solidFill>
              </a:rPr>
              <a:t>Savita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Varma</a:t>
            </a:r>
            <a:endParaRPr lang="en-US" b="1" dirty="0" smtClean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85802" y="5638801"/>
            <a:ext cx="32765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0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2000" b="1" dirty="0" err="1" smtClean="0">
                <a:solidFill>
                  <a:schemeClr val="tx2">
                    <a:lumMod val="50000"/>
                  </a:schemeClr>
                </a:solidFill>
              </a:rPr>
              <a:t>Samraddhi</a:t>
            </a:r>
            <a:r>
              <a:rPr lang="en-US" sz="20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2000" b="1" dirty="0" err="1" smtClean="0">
                <a:solidFill>
                  <a:schemeClr val="tx2">
                    <a:lumMod val="50000"/>
                  </a:schemeClr>
                </a:solidFill>
              </a:rPr>
              <a:t>Paranjape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85802" y="6183086"/>
            <a:ext cx="32765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0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2000" b="1" dirty="0" err="1" smtClean="0">
                <a:solidFill>
                  <a:schemeClr val="tx2">
                    <a:lumMod val="50000"/>
                  </a:schemeClr>
                </a:solidFill>
              </a:rPr>
              <a:t>Akanksha</a:t>
            </a:r>
            <a:r>
              <a:rPr lang="en-US" sz="20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2000" b="1" dirty="0" err="1" smtClean="0">
                <a:solidFill>
                  <a:schemeClr val="tx2">
                    <a:lumMod val="50000"/>
                  </a:schemeClr>
                </a:solidFill>
              </a:rPr>
              <a:t>Chourasia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</p:txBody>
      </p:sp>
      <p:cxnSp>
        <p:nvCxnSpPr>
          <p:cNvPr id="29" name="Straight Connector 28"/>
          <p:cNvCxnSpPr/>
          <p:nvPr/>
        </p:nvCxnSpPr>
        <p:spPr>
          <a:xfrm rot="16200000" flipH="1">
            <a:off x="2210196" y="4496197"/>
            <a:ext cx="151606" cy="1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rot="5400000">
            <a:off x="7430293" y="2094707"/>
            <a:ext cx="2286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5" name="Rectangle 34"/>
          <p:cNvSpPr/>
          <p:nvPr/>
        </p:nvSpPr>
        <p:spPr>
          <a:xfrm>
            <a:off x="6172201" y="2286000"/>
            <a:ext cx="2743199" cy="685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Sunil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Nage</a:t>
            </a:r>
            <a:endParaRPr lang="en-US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cxnSp>
        <p:nvCxnSpPr>
          <p:cNvPr id="36" name="Straight Connector 35"/>
          <p:cNvCxnSpPr/>
          <p:nvPr/>
        </p:nvCxnSpPr>
        <p:spPr>
          <a:xfrm rot="16200000" flipH="1">
            <a:off x="7429899" y="3085703"/>
            <a:ext cx="227806" cy="1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rot="5400000">
            <a:off x="7429502" y="3924301"/>
            <a:ext cx="228599" cy="15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8" name="Rectangle 37"/>
          <p:cNvSpPr/>
          <p:nvPr/>
        </p:nvSpPr>
        <p:spPr>
          <a:xfrm>
            <a:off x="6172201" y="3124200"/>
            <a:ext cx="2743199" cy="6858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Maneesha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Saxena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Co-Convener</a:t>
            </a: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7430293" y="2094707"/>
            <a:ext cx="2286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0" name="Rectangle 39"/>
          <p:cNvSpPr/>
          <p:nvPr/>
        </p:nvSpPr>
        <p:spPr>
          <a:xfrm>
            <a:off x="5867401" y="4495801"/>
            <a:ext cx="32765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Madhu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Swarnkar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5867401" y="5029201"/>
            <a:ext cx="32765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000" b="1" dirty="0" smtClean="0">
                <a:solidFill>
                  <a:schemeClr val="tx2">
                    <a:lumMod val="50000"/>
                  </a:schemeClr>
                </a:solidFill>
              </a:rPr>
              <a:t>Dr. O.N. </a:t>
            </a:r>
            <a:r>
              <a:rPr lang="en-US" sz="2000" b="1" dirty="0" err="1" smtClean="0">
                <a:solidFill>
                  <a:schemeClr val="tx2">
                    <a:lumMod val="50000"/>
                  </a:schemeClr>
                </a:solidFill>
              </a:rPr>
              <a:t>Dubey</a:t>
            </a:r>
            <a:r>
              <a:rPr lang="en-US" sz="20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</p:txBody>
      </p:sp>
      <p:sp>
        <p:nvSpPr>
          <p:cNvPr id="42" name="Rectangle 41"/>
          <p:cNvSpPr/>
          <p:nvPr/>
        </p:nvSpPr>
        <p:spPr>
          <a:xfrm>
            <a:off x="5867401" y="5573486"/>
            <a:ext cx="32765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000" b="1" dirty="0" smtClean="0">
                <a:solidFill>
                  <a:schemeClr val="tx2">
                    <a:lumMod val="50000"/>
                  </a:schemeClr>
                </a:solidFill>
              </a:rPr>
              <a:t>Dr. Anil </a:t>
            </a:r>
            <a:r>
              <a:rPr lang="en-US" sz="2000" b="1" dirty="0" err="1" smtClean="0">
                <a:solidFill>
                  <a:schemeClr val="tx2">
                    <a:lumMod val="50000"/>
                  </a:schemeClr>
                </a:solidFill>
              </a:rPr>
              <a:t>Nema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</p:txBody>
      </p:sp>
      <p:cxnSp>
        <p:nvCxnSpPr>
          <p:cNvPr id="43" name="Straight Connector 42"/>
          <p:cNvCxnSpPr/>
          <p:nvPr/>
        </p:nvCxnSpPr>
        <p:spPr>
          <a:xfrm rot="16200000" flipH="1">
            <a:off x="7467996" y="4419204"/>
            <a:ext cx="151606" cy="1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rot="16200000" flipH="1">
            <a:off x="2133602" y="1523999"/>
            <a:ext cx="304797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rot="5400000">
            <a:off x="7315203" y="1524001"/>
            <a:ext cx="304797" cy="15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3352800" y="272144"/>
            <a:ext cx="3733799" cy="381000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3276601" y="217714"/>
            <a:ext cx="3733799" cy="381000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Board of Studies 2023-24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685801" y="837066"/>
            <a:ext cx="8255000" cy="1134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 rot="5400000">
            <a:off x="2939759" y="979101"/>
            <a:ext cx="217714" cy="122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rot="5400000">
            <a:off x="6597358" y="979101"/>
            <a:ext cx="217714" cy="122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5400000">
            <a:off x="1720558" y="979101"/>
            <a:ext cx="217714" cy="122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5400000">
            <a:off x="577557" y="979101"/>
            <a:ext cx="217714" cy="122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5400000">
            <a:off x="4158958" y="979101"/>
            <a:ext cx="217714" cy="122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rot="5400000">
            <a:off x="5530557" y="979101"/>
            <a:ext cx="217714" cy="122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rot="5400000">
            <a:off x="7664158" y="979101"/>
            <a:ext cx="217714" cy="122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5400000">
            <a:off x="8807158" y="979101"/>
            <a:ext cx="217714" cy="122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endCxn id="2" idx="2"/>
          </p:cNvCxnSpPr>
          <p:nvPr/>
        </p:nvCxnSpPr>
        <p:spPr>
          <a:xfrm rot="5400000" flipH="1" flipV="1">
            <a:off x="5108122" y="726622"/>
            <a:ext cx="185056" cy="3810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graphicFrame>
        <p:nvGraphicFramePr>
          <p:cNvPr id="27" name="Table 26"/>
          <p:cNvGraphicFramePr>
            <a:graphicFrameLocks noGrp="1"/>
          </p:cNvGraphicFramePr>
          <p:nvPr/>
        </p:nvGraphicFramePr>
        <p:xfrm>
          <a:off x="152400" y="1025939"/>
          <a:ext cx="9677400" cy="10308077"/>
        </p:xfrm>
        <a:graphic>
          <a:graphicData uri="http://schemas.openxmlformats.org/drawingml/2006/table">
            <a:tbl>
              <a:tblPr firstCol="1">
                <a:tableStyleId>{775DCB02-9BB8-47FD-8907-85C794F793BA}</a:tableStyleId>
              </a:tblPr>
              <a:tblGrid>
                <a:gridCol w="1066800"/>
                <a:gridCol w="1082373"/>
                <a:gridCol w="969632"/>
                <a:gridCol w="1075922"/>
                <a:gridCol w="1063073"/>
                <a:gridCol w="1066800"/>
                <a:gridCol w="838200"/>
                <a:gridCol w="990600"/>
                <a:gridCol w="1524000"/>
              </a:tblGrid>
              <a:tr h="49806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900" b="1" dirty="0">
                          <a:latin typeface="Arial"/>
                          <a:ea typeface="Calibri"/>
                          <a:cs typeface="Mangal"/>
                        </a:rPr>
                        <a:t>Department</a:t>
                      </a:r>
                      <a:endParaRPr lang="en-US" sz="900" b="1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900" b="1" dirty="0">
                          <a:latin typeface="Arial"/>
                          <a:ea typeface="Calibri"/>
                          <a:cs typeface="Mangal"/>
                        </a:rPr>
                        <a:t>Name of BOS</a:t>
                      </a:r>
                      <a:endParaRPr lang="en-US" sz="900" b="1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900" b="1" dirty="0" smtClean="0">
                          <a:latin typeface="Arial"/>
                          <a:ea typeface="Calibri"/>
                          <a:cs typeface="Mangal"/>
                        </a:rPr>
                        <a:t>Chairman</a:t>
                      </a:r>
                      <a:endParaRPr lang="en-US" sz="900" b="1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900" b="1" dirty="0">
                          <a:latin typeface="Arial"/>
                          <a:ea typeface="Calibri"/>
                          <a:cs typeface="Mangal"/>
                        </a:rPr>
                        <a:t>VC Nominee</a:t>
                      </a:r>
                      <a:endParaRPr lang="en-US" sz="900" b="1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900" b="1" dirty="0">
                          <a:latin typeface="Arial"/>
                          <a:ea typeface="Calibri"/>
                          <a:cs typeface="Mangal"/>
                        </a:rPr>
                        <a:t>Corporate representative</a:t>
                      </a:r>
                      <a:endParaRPr lang="en-US" sz="900" b="1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900" b="1" dirty="0">
                          <a:latin typeface="Arial"/>
                          <a:ea typeface="Calibri"/>
                          <a:cs typeface="Mangal"/>
                        </a:rPr>
                        <a:t>Ex-PG Student</a:t>
                      </a:r>
                      <a:endParaRPr lang="en-US" sz="900" b="1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900" b="1" dirty="0">
                          <a:latin typeface="Arial"/>
                          <a:ea typeface="Calibri"/>
                          <a:cs typeface="Mangal"/>
                        </a:rPr>
                        <a:t>External Subject Expert</a:t>
                      </a:r>
                      <a:endParaRPr lang="en-US" sz="900" b="1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900" b="1" dirty="0">
                          <a:latin typeface="Arial"/>
                          <a:ea typeface="Calibri"/>
                          <a:cs typeface="Mangal"/>
                        </a:rPr>
                        <a:t>Faculty</a:t>
                      </a:r>
                      <a:endParaRPr lang="en-US" sz="900" b="1" dirty="0">
                        <a:latin typeface="Calibri"/>
                        <a:ea typeface="Calibri"/>
                        <a:cs typeface="Mangal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900" b="1" dirty="0">
                          <a:latin typeface="Arial"/>
                          <a:ea typeface="Calibri"/>
                          <a:cs typeface="Mangal"/>
                        </a:rPr>
                        <a:t>Member</a:t>
                      </a:r>
                      <a:endParaRPr lang="en-US" sz="900" b="1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900" b="1" dirty="0">
                          <a:latin typeface="Arial"/>
                          <a:ea typeface="Calibri"/>
                          <a:cs typeface="Mangal"/>
                        </a:rPr>
                        <a:t>Academic council Nominee</a:t>
                      </a:r>
                      <a:endParaRPr lang="en-US" sz="900" b="1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75680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b="1" dirty="0">
                          <a:solidFill>
                            <a:schemeClr val="bg1"/>
                          </a:solidFill>
                          <a:latin typeface="Arial"/>
                          <a:ea typeface="Calibri"/>
                          <a:cs typeface="Mangal"/>
                        </a:rPr>
                        <a:t>Chemistry</a:t>
                      </a:r>
                      <a:endParaRPr lang="en-US" sz="1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Chemistry &amp; Bio Chemistry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1000" dirty="0" err="1" smtClean="0">
                          <a:latin typeface="Calibri"/>
                          <a:ea typeface="Calibri"/>
                          <a:cs typeface="Mangal"/>
                        </a:rPr>
                        <a:t>Dr.Shikha</a:t>
                      </a:r>
                      <a:r>
                        <a:rPr lang="en-US" sz="1000" baseline="0" dirty="0" smtClean="0">
                          <a:latin typeface="Calibri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000" baseline="0" dirty="0" err="1" smtClean="0">
                          <a:latin typeface="Calibri"/>
                          <a:ea typeface="Calibri"/>
                          <a:cs typeface="Mangal"/>
                        </a:rPr>
                        <a:t>Saxena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Dr. </a:t>
                      </a:r>
                      <a:r>
                        <a:rPr lang="en-US" sz="800" dirty="0" smtClean="0">
                          <a:latin typeface="Arial"/>
                          <a:ea typeface="Calibri"/>
                          <a:cs typeface="Mangal"/>
                        </a:rPr>
                        <a:t>I.P.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Tripathi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 err="1">
                          <a:latin typeface="Arial"/>
                          <a:ea typeface="Calibri"/>
                          <a:cs typeface="Mangal"/>
                        </a:rPr>
                        <a:t>Shri</a:t>
                      </a: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Rajneesh Singh 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 smtClean="0">
                          <a:latin typeface="Arial"/>
                          <a:ea typeface="Calibri"/>
                          <a:cs typeface="Mangal"/>
                        </a:rPr>
                        <a:t>Mr.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Jatin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Jain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Dr. </a:t>
                      </a:r>
                      <a:r>
                        <a:rPr lang="en-US" sz="800" dirty="0" err="1">
                          <a:latin typeface="Arial"/>
                          <a:ea typeface="Calibri"/>
                          <a:cs typeface="Mangal"/>
                        </a:rPr>
                        <a:t>Namrata</a:t>
                      </a: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 Sharma,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Dr. </a:t>
                      </a:r>
                      <a:r>
                        <a:rPr lang="en-US" sz="800" dirty="0" err="1" smtClean="0">
                          <a:latin typeface="Arial"/>
                          <a:ea typeface="Calibri"/>
                          <a:cs typeface="Mangal"/>
                        </a:rPr>
                        <a:t>Kiran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Singh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1000" dirty="0" smtClean="0">
                          <a:latin typeface="Calibri"/>
                          <a:ea typeface="Calibri"/>
                          <a:cs typeface="Mangal"/>
                        </a:rPr>
                        <a:t>Entire</a:t>
                      </a:r>
                      <a:r>
                        <a:rPr lang="en-US" sz="1000" baseline="0" dirty="0" smtClean="0">
                          <a:latin typeface="Calibri"/>
                          <a:ea typeface="Calibri"/>
                          <a:cs typeface="Mangal"/>
                        </a:rPr>
                        <a:t> Faculty of Department 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1000" baseline="0" dirty="0" smtClean="0">
                          <a:latin typeface="Calibri"/>
                          <a:ea typeface="Calibri"/>
                          <a:cs typeface="Mangal"/>
                        </a:rPr>
                        <a:t> Dr. </a:t>
                      </a:r>
                      <a:r>
                        <a:rPr lang="en-US" sz="1000" baseline="0" dirty="0" err="1" smtClean="0">
                          <a:latin typeface="Calibri"/>
                          <a:ea typeface="Calibri"/>
                          <a:cs typeface="Mangal"/>
                        </a:rPr>
                        <a:t>Sadhana</a:t>
                      </a:r>
                      <a:r>
                        <a:rPr lang="en-US" sz="1000" baseline="0" dirty="0" smtClean="0">
                          <a:latin typeface="Calibri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000" baseline="0" dirty="0" err="1" smtClean="0">
                          <a:latin typeface="Calibri"/>
                          <a:ea typeface="Calibri"/>
                          <a:cs typeface="Mangal"/>
                        </a:rPr>
                        <a:t>shrivastava</a:t>
                      </a:r>
                      <a:endParaRPr lang="en-US" sz="1000" baseline="0" dirty="0" smtClean="0">
                        <a:latin typeface="Calibri"/>
                        <a:ea typeface="Calibri"/>
                        <a:cs typeface="Mang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1000" baseline="0" dirty="0" err="1" smtClean="0">
                          <a:latin typeface="Calibri"/>
                          <a:ea typeface="Calibri"/>
                          <a:cs typeface="Mangal"/>
                        </a:rPr>
                        <a:t>Gawalier</a:t>
                      </a:r>
                      <a:r>
                        <a:rPr lang="en-US" sz="1000" baseline="0" dirty="0" smtClean="0">
                          <a:latin typeface="Calibri"/>
                          <a:ea typeface="Calibri"/>
                          <a:cs typeface="Mangal"/>
                        </a:rPr>
                        <a:t> , Dr. </a:t>
                      </a:r>
                      <a:r>
                        <a:rPr lang="en-US" sz="1000" baseline="0" dirty="0" err="1" smtClean="0">
                          <a:latin typeface="Calibri"/>
                          <a:ea typeface="Calibri"/>
                          <a:cs typeface="Mangal"/>
                        </a:rPr>
                        <a:t>Sanju</a:t>
                      </a:r>
                      <a:r>
                        <a:rPr lang="en-US" sz="1000" baseline="0" dirty="0" smtClean="0">
                          <a:latin typeface="Calibri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000" baseline="0" dirty="0" err="1" smtClean="0">
                          <a:latin typeface="Calibri"/>
                          <a:ea typeface="Calibri"/>
                          <a:cs typeface="Mangal"/>
                        </a:rPr>
                        <a:t>Mandal</a:t>
                      </a:r>
                      <a:r>
                        <a:rPr lang="en-US" sz="1000" baseline="0" dirty="0" smtClean="0">
                          <a:latin typeface="Calibri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000" baseline="0" dirty="0" err="1" smtClean="0">
                          <a:latin typeface="Calibri"/>
                          <a:ea typeface="Calibri"/>
                          <a:cs typeface="Mangal"/>
                        </a:rPr>
                        <a:t>jabalpur</a:t>
                      </a:r>
                      <a:r>
                        <a:rPr lang="en-US" sz="1000" baseline="0" dirty="0" smtClean="0">
                          <a:latin typeface="Calibri"/>
                          <a:ea typeface="Calibri"/>
                          <a:cs typeface="Mangal"/>
                        </a:rPr>
                        <a:t> 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57200"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b="1" dirty="0">
                          <a:solidFill>
                            <a:schemeClr val="bg1"/>
                          </a:solidFill>
                          <a:latin typeface="Arial"/>
                          <a:ea typeface="Calibri"/>
                          <a:cs typeface="Mangal"/>
                        </a:rPr>
                        <a:t>Physics</a:t>
                      </a:r>
                      <a:endParaRPr lang="en-US" sz="1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Physics &amp; Electronics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Dr. Ravi </a:t>
                      </a:r>
                      <a:r>
                        <a:rPr lang="en-US" sz="1000" dirty="0" err="1" smtClean="0"/>
                        <a:t>Katare</a:t>
                      </a:r>
                      <a:endParaRPr lang="en-US" sz="1000" dirty="0"/>
                    </a:p>
                  </a:txBody>
                  <a:tcPr marL="68579" marR="68579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Dr. </a:t>
                      </a:r>
                      <a:r>
                        <a:rPr lang="en-US" sz="800" dirty="0" err="1" smtClean="0">
                          <a:latin typeface="Arial"/>
                          <a:ea typeface="Calibri"/>
                          <a:cs typeface="Mangal"/>
                        </a:rPr>
                        <a:t>Rakesh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Bajpai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 err="1">
                          <a:latin typeface="Arial"/>
                          <a:ea typeface="Calibri"/>
                          <a:cs typeface="Mangal"/>
                        </a:rPr>
                        <a:t>Shri</a:t>
                      </a: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dirty="0" err="1" smtClean="0">
                          <a:latin typeface="Arial"/>
                          <a:ea typeface="Calibri"/>
                          <a:cs typeface="Mangal"/>
                        </a:rPr>
                        <a:t>Subodh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Jain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Jablapur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 err="1" smtClean="0">
                          <a:latin typeface="Arial"/>
                          <a:ea typeface="Calibri"/>
                          <a:cs typeface="Mangal"/>
                        </a:rPr>
                        <a:t>Dr.Seema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singh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jabalpur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Dr. </a:t>
                      </a:r>
                      <a:r>
                        <a:rPr lang="en-US" sz="800" dirty="0" err="1" smtClean="0">
                          <a:latin typeface="Arial"/>
                          <a:ea typeface="Calibri"/>
                          <a:cs typeface="Mangal"/>
                        </a:rPr>
                        <a:t>Grish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Verma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577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</a:tabLst>
                        <a:defRPr/>
                      </a:pPr>
                      <a:r>
                        <a:rPr lang="en-US" sz="1000" dirty="0" smtClean="0">
                          <a:latin typeface="+mn-lt"/>
                          <a:ea typeface="Calibri"/>
                          <a:cs typeface="Mangal"/>
                        </a:rPr>
                        <a:t>Entire</a:t>
                      </a:r>
                      <a:r>
                        <a:rPr lang="en-US" sz="1000" baseline="0" dirty="0" smtClean="0">
                          <a:latin typeface="+mn-lt"/>
                          <a:ea typeface="Calibri"/>
                          <a:cs typeface="Mangal"/>
                        </a:rPr>
                        <a:t> Faculty of Department </a:t>
                      </a:r>
                      <a:endParaRPr lang="en-US" sz="1000" dirty="0" smtClean="0">
                        <a:latin typeface="+mn-lt"/>
                        <a:ea typeface="Calibri"/>
                        <a:cs typeface="Mang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Dr. </a:t>
                      </a:r>
                      <a:r>
                        <a:rPr lang="en-US" sz="800" dirty="0" smtClean="0">
                          <a:latin typeface="Arial"/>
                          <a:ea typeface="Calibri"/>
                          <a:cs typeface="Mangal"/>
                        </a:rPr>
                        <a:t>R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. S. Gupta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satna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Dr. </a:t>
                      </a:r>
                      <a:r>
                        <a:rPr lang="en-US" sz="800" dirty="0" err="1" smtClean="0">
                          <a:latin typeface="Arial"/>
                          <a:ea typeface="Calibri"/>
                          <a:cs typeface="Mangal"/>
                        </a:rPr>
                        <a:t>Sadhna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Agrawal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Raipur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7510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BCA/CA/CM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57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Dr. Ravi </a:t>
                      </a:r>
                      <a:r>
                        <a:rPr lang="en-US" sz="1000" dirty="0" err="1" smtClean="0"/>
                        <a:t>Katare</a:t>
                      </a:r>
                      <a:endParaRPr lang="en-US" sz="1000" dirty="0" smtClean="0"/>
                    </a:p>
                    <a:p>
                      <a:endParaRPr lang="en-US" sz="1800" dirty="0"/>
                    </a:p>
                  </a:txBody>
                  <a:tcPr marL="68579" marR="68579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Dr. N.K. </a:t>
                      </a:r>
                      <a:r>
                        <a:rPr lang="en-US" sz="800" dirty="0" err="1" smtClean="0">
                          <a:latin typeface="Arial"/>
                          <a:ea typeface="Calibri"/>
                          <a:cs typeface="Mangal"/>
                        </a:rPr>
                        <a:t>Pandey</a:t>
                      </a:r>
                      <a:r>
                        <a:rPr lang="en-US" sz="800" dirty="0" smtClean="0">
                          <a:latin typeface="Arial"/>
                          <a:ea typeface="Calibri"/>
                          <a:cs typeface="Mangal"/>
                        </a:rPr>
                        <a:t> Jabalpur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 err="1">
                          <a:latin typeface="Arial"/>
                          <a:ea typeface="Calibri"/>
                          <a:cs typeface="Mangal"/>
                        </a:rPr>
                        <a:t>Shri</a:t>
                      </a: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dirty="0" smtClean="0">
                          <a:latin typeface="Arial"/>
                          <a:ea typeface="Calibri"/>
                          <a:cs typeface="Mangal"/>
                        </a:rPr>
                        <a:t>Praveen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Tiwari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Jabalpur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 smtClean="0">
                          <a:latin typeface="Arial"/>
                          <a:ea typeface="Calibri"/>
                          <a:cs typeface="Mangal"/>
                        </a:rPr>
                        <a:t>Dr.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Rinku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Kathuria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Dr. </a:t>
                      </a:r>
                      <a:r>
                        <a:rPr lang="en-US" sz="800" dirty="0" err="1" smtClean="0">
                          <a:latin typeface="Arial"/>
                          <a:ea typeface="Calibri"/>
                          <a:cs typeface="Mangal"/>
                        </a:rPr>
                        <a:t>Vimmi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Pandey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Jablapur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577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</a:tabLst>
                        <a:defRPr/>
                      </a:pPr>
                      <a:r>
                        <a:rPr lang="en-US" sz="1000" dirty="0" smtClean="0">
                          <a:latin typeface="+mn-lt"/>
                          <a:ea typeface="Calibri"/>
                          <a:cs typeface="Mangal"/>
                        </a:rPr>
                        <a:t>Entire</a:t>
                      </a:r>
                      <a:r>
                        <a:rPr lang="en-US" sz="1000" baseline="0" dirty="0" smtClean="0">
                          <a:latin typeface="+mn-lt"/>
                          <a:ea typeface="Calibri"/>
                          <a:cs typeface="Mangal"/>
                        </a:rPr>
                        <a:t> Faculty of Department </a:t>
                      </a:r>
                      <a:endParaRPr lang="en-US" sz="1000" dirty="0" smtClean="0">
                        <a:latin typeface="+mn-lt"/>
                        <a:ea typeface="Calibri"/>
                        <a:cs typeface="Mang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Dr. </a:t>
                      </a:r>
                      <a:r>
                        <a:rPr lang="en-US" sz="800" dirty="0" err="1" smtClean="0">
                          <a:latin typeface="Arial"/>
                          <a:ea typeface="Calibri"/>
                          <a:cs typeface="Mangal"/>
                        </a:rPr>
                        <a:t>Aloke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kumar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dirty="0" smtClean="0">
                          <a:latin typeface="Arial"/>
                          <a:ea typeface="Calibri"/>
                          <a:cs typeface="Mangal"/>
                        </a:rPr>
                        <a:t>Jain ,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Damoh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Dr. </a:t>
                      </a:r>
                      <a:r>
                        <a:rPr lang="en-US" sz="800" dirty="0" err="1" smtClean="0">
                          <a:latin typeface="Arial"/>
                          <a:ea typeface="Calibri"/>
                          <a:cs typeface="Mangal"/>
                        </a:rPr>
                        <a:t>Anuj</a:t>
                      </a:r>
                      <a:r>
                        <a:rPr lang="en-US" sz="80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dirty="0" err="1" smtClean="0">
                          <a:latin typeface="Arial"/>
                          <a:ea typeface="Calibri"/>
                          <a:cs typeface="Mangal"/>
                        </a:rPr>
                        <a:t>Hundet</a:t>
                      </a:r>
                      <a:r>
                        <a:rPr lang="en-US" sz="800" dirty="0" smtClean="0">
                          <a:latin typeface="Arial"/>
                          <a:ea typeface="Calibri"/>
                          <a:cs typeface="Mangal"/>
                        </a:rPr>
                        <a:t>,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Bhopal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7441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b="1" dirty="0">
                          <a:solidFill>
                            <a:schemeClr val="bg1"/>
                          </a:solidFill>
                          <a:latin typeface="Arial"/>
                          <a:ea typeface="Calibri"/>
                          <a:cs typeface="Mangal"/>
                        </a:rPr>
                        <a:t>Geology</a:t>
                      </a:r>
                      <a:endParaRPr lang="en-US" sz="1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Geology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err="1" smtClean="0"/>
                        <a:t>Dr.Sanjay</a:t>
                      </a:r>
                      <a:r>
                        <a:rPr lang="en-US" sz="1000" baseline="0" dirty="0" smtClean="0"/>
                        <a:t>  </a:t>
                      </a:r>
                      <a:r>
                        <a:rPr lang="en-US" sz="1000" baseline="0" dirty="0" err="1" smtClean="0"/>
                        <a:t>Tignath</a:t>
                      </a:r>
                      <a:endParaRPr lang="en-US" sz="1000" dirty="0"/>
                    </a:p>
                  </a:txBody>
                  <a:tcPr marL="68579" marR="68579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Prof. </a:t>
                      </a:r>
                      <a:r>
                        <a:rPr lang="en-US" sz="800" dirty="0" smtClean="0">
                          <a:latin typeface="Arial"/>
                          <a:ea typeface="Calibri"/>
                          <a:cs typeface="Mangal"/>
                        </a:rPr>
                        <a:t>R.N. </a:t>
                      </a:r>
                      <a:r>
                        <a:rPr lang="en-US" sz="800" dirty="0" err="1" smtClean="0">
                          <a:latin typeface="Arial"/>
                          <a:ea typeface="Calibri"/>
                          <a:cs typeface="Mangal"/>
                        </a:rPr>
                        <a:t>Tiwari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Riwa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Mr. Sanjay </a:t>
                      </a:r>
                      <a:r>
                        <a:rPr lang="en-US" sz="800" dirty="0" err="1">
                          <a:latin typeface="Arial"/>
                          <a:ea typeface="Calibri"/>
                          <a:cs typeface="Mangal"/>
                        </a:rPr>
                        <a:t>Dhopeshwar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 smtClean="0">
                          <a:latin typeface="Arial"/>
                          <a:ea typeface="Calibri"/>
                          <a:cs typeface="Mangal"/>
                        </a:rPr>
                        <a:t>Dr.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Bindua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Davi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, Jabalpur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Dr. G.P. </a:t>
                      </a:r>
                      <a:r>
                        <a:rPr lang="en-US" sz="800" dirty="0" err="1">
                          <a:latin typeface="Arial"/>
                          <a:ea typeface="Calibri"/>
                          <a:cs typeface="Mangal"/>
                        </a:rPr>
                        <a:t>Pandey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577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</a:tabLst>
                        <a:defRPr/>
                      </a:pPr>
                      <a:r>
                        <a:rPr lang="en-US" sz="1000" dirty="0" smtClean="0">
                          <a:latin typeface="+mn-lt"/>
                          <a:ea typeface="Calibri"/>
                          <a:cs typeface="Mangal"/>
                        </a:rPr>
                        <a:t>Entire</a:t>
                      </a:r>
                      <a:r>
                        <a:rPr lang="en-US" sz="1000" baseline="0" dirty="0" smtClean="0">
                          <a:latin typeface="+mn-lt"/>
                          <a:ea typeface="Calibri"/>
                          <a:cs typeface="Mangal"/>
                        </a:rPr>
                        <a:t> Faculty of Department </a:t>
                      </a:r>
                      <a:endParaRPr lang="en-US" sz="1000" dirty="0" smtClean="0">
                        <a:latin typeface="+mn-lt"/>
                        <a:ea typeface="Calibri"/>
                        <a:cs typeface="Mang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Dr. </a:t>
                      </a:r>
                      <a:r>
                        <a:rPr lang="en-US" sz="800" dirty="0" smtClean="0">
                          <a:latin typeface="Arial"/>
                          <a:ea typeface="Calibri"/>
                          <a:cs typeface="Mangal"/>
                        </a:rPr>
                        <a:t>R.N.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Tiwari,Riwa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Dr. </a:t>
                      </a:r>
                      <a:r>
                        <a:rPr lang="en-US" sz="800" dirty="0" smtClean="0">
                          <a:latin typeface="Arial"/>
                          <a:ea typeface="Calibri"/>
                          <a:cs typeface="Mangal"/>
                        </a:rPr>
                        <a:t>R.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S.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Raghuwanshi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, Bhopal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b="1" dirty="0">
                          <a:solidFill>
                            <a:schemeClr val="bg1"/>
                          </a:solidFill>
                          <a:latin typeface="Arial"/>
                          <a:ea typeface="Calibri"/>
                          <a:cs typeface="Mangal"/>
                        </a:rPr>
                        <a:t>Zoology</a:t>
                      </a:r>
                      <a:endParaRPr lang="en-US" sz="1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Zoology &amp; Biotechnology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Dr. </a:t>
                      </a:r>
                      <a:r>
                        <a:rPr lang="en-US" sz="1000" dirty="0" err="1" smtClean="0"/>
                        <a:t>Sunita</a:t>
                      </a:r>
                      <a:r>
                        <a:rPr lang="en-US" sz="1000" baseline="0" dirty="0" smtClean="0"/>
                        <a:t> Sharma</a:t>
                      </a:r>
                      <a:endParaRPr lang="en-US" sz="1000" dirty="0"/>
                    </a:p>
                  </a:txBody>
                  <a:tcPr marL="68579" marR="68579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Dr. </a:t>
                      </a:r>
                      <a:r>
                        <a:rPr lang="en-US" sz="800" dirty="0" err="1" smtClean="0">
                          <a:latin typeface="Arial"/>
                          <a:ea typeface="Calibri"/>
                          <a:cs typeface="Mangal"/>
                        </a:rPr>
                        <a:t>P.L.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Ahirwar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Dr. </a:t>
                      </a:r>
                      <a:r>
                        <a:rPr lang="en-US" sz="800" dirty="0" err="1" smtClean="0">
                          <a:latin typeface="Arial"/>
                          <a:ea typeface="Calibri"/>
                          <a:cs typeface="Mangal"/>
                        </a:rPr>
                        <a:t>Surendra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Singh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1000" dirty="0" err="1" smtClean="0">
                          <a:latin typeface="Calibri"/>
                          <a:ea typeface="Calibri"/>
                          <a:cs typeface="Mangal"/>
                        </a:rPr>
                        <a:t>Dr.Priyanka</a:t>
                      </a:r>
                      <a:r>
                        <a:rPr lang="en-US" sz="1000" baseline="0" dirty="0" smtClean="0">
                          <a:latin typeface="Calibri"/>
                          <a:ea typeface="Calibri"/>
                          <a:cs typeface="Mangal"/>
                        </a:rPr>
                        <a:t>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1000" baseline="0" dirty="0" err="1" smtClean="0">
                          <a:latin typeface="Calibri"/>
                          <a:ea typeface="Calibri"/>
                          <a:cs typeface="Mangal"/>
                        </a:rPr>
                        <a:t>Shina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Dr. </a:t>
                      </a:r>
                      <a:r>
                        <a:rPr lang="en-US" sz="800" dirty="0" smtClean="0">
                          <a:latin typeface="Arial"/>
                          <a:ea typeface="Calibri"/>
                          <a:cs typeface="Mangal"/>
                        </a:rPr>
                        <a:t>Rita </a:t>
                      </a:r>
                      <a:r>
                        <a:rPr lang="en-US" sz="800" dirty="0" err="1" smtClean="0">
                          <a:latin typeface="Arial"/>
                          <a:ea typeface="Calibri"/>
                          <a:cs typeface="Mangal"/>
                        </a:rPr>
                        <a:t>Bhandari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577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</a:tabLst>
                        <a:defRPr/>
                      </a:pPr>
                      <a:r>
                        <a:rPr lang="en-US" sz="1000" dirty="0" smtClean="0">
                          <a:latin typeface="+mn-lt"/>
                          <a:ea typeface="Calibri"/>
                          <a:cs typeface="Mangal"/>
                        </a:rPr>
                        <a:t>Entire</a:t>
                      </a:r>
                      <a:r>
                        <a:rPr lang="en-US" sz="1000" baseline="0" dirty="0" smtClean="0">
                          <a:latin typeface="+mn-lt"/>
                          <a:ea typeface="Calibri"/>
                          <a:cs typeface="Mangal"/>
                        </a:rPr>
                        <a:t> Faculty of Department </a:t>
                      </a:r>
                      <a:endParaRPr lang="en-US" sz="1000" dirty="0" smtClean="0">
                        <a:latin typeface="+mn-lt"/>
                        <a:ea typeface="Calibri"/>
                        <a:cs typeface="Mang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1000" dirty="0" smtClean="0">
                          <a:latin typeface="Calibri"/>
                          <a:ea typeface="Calibri"/>
                          <a:cs typeface="Mangal"/>
                        </a:rPr>
                        <a:t>Dr.</a:t>
                      </a:r>
                      <a:r>
                        <a:rPr lang="en-US" sz="1000" baseline="0" dirty="0" smtClean="0">
                          <a:latin typeface="Calibri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000" baseline="0" dirty="0" err="1" smtClean="0">
                          <a:latin typeface="Calibri"/>
                          <a:ea typeface="Calibri"/>
                          <a:cs typeface="Mangal"/>
                        </a:rPr>
                        <a:t>Moni</a:t>
                      </a:r>
                      <a:r>
                        <a:rPr lang="en-US" sz="1000" baseline="0" dirty="0" smtClean="0">
                          <a:latin typeface="Calibri"/>
                          <a:ea typeface="Calibri"/>
                          <a:cs typeface="Mangal"/>
                        </a:rPr>
                        <a:t> Thomas, Jabalpur</a:t>
                      </a:r>
                    </a:p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1000" baseline="0" dirty="0" smtClean="0">
                          <a:latin typeface="Calibri"/>
                          <a:ea typeface="Calibri"/>
                          <a:cs typeface="Mangal"/>
                        </a:rPr>
                        <a:t>Dr. A.P. Singh, Jabalpur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b="1" dirty="0">
                          <a:solidFill>
                            <a:schemeClr val="bg1"/>
                          </a:solidFill>
                          <a:latin typeface="Arial"/>
                          <a:ea typeface="Calibri"/>
                          <a:cs typeface="Mangal"/>
                        </a:rPr>
                        <a:t>Military Science</a:t>
                      </a:r>
                      <a:endParaRPr lang="en-US" sz="1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Military Science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Dr. </a:t>
                      </a:r>
                      <a:r>
                        <a:rPr lang="en-US" sz="1000" dirty="0" err="1" smtClean="0"/>
                        <a:t>Bharti</a:t>
                      </a:r>
                      <a:r>
                        <a:rPr lang="en-US" sz="1000" baseline="0" dirty="0" smtClean="0"/>
                        <a:t> Sharma</a:t>
                      </a:r>
                      <a:endParaRPr lang="en-US" sz="1000" dirty="0"/>
                    </a:p>
                  </a:txBody>
                  <a:tcPr marL="68579" marR="68579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Dr. </a:t>
                      </a:r>
                      <a:r>
                        <a:rPr lang="en-US" sz="800" dirty="0" smtClean="0">
                          <a:latin typeface="Arial"/>
                          <a:ea typeface="Calibri"/>
                          <a:cs typeface="Mangal"/>
                        </a:rPr>
                        <a:t>Ashok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Sharma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 err="1" smtClean="0">
                          <a:latin typeface="Arial"/>
                          <a:ea typeface="Calibri"/>
                          <a:cs typeface="Mangal"/>
                        </a:rPr>
                        <a:t>Shri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H.K.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Maharaj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, Jabalpur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 smtClean="0">
                          <a:latin typeface="Arial"/>
                          <a:ea typeface="Calibri"/>
                          <a:cs typeface="Mangal"/>
                        </a:rPr>
                        <a:t>Ku. </a:t>
                      </a:r>
                      <a:r>
                        <a:rPr lang="en-US" sz="800" dirty="0" err="1" smtClean="0">
                          <a:latin typeface="Arial"/>
                          <a:ea typeface="Calibri"/>
                          <a:cs typeface="Mangal"/>
                        </a:rPr>
                        <a:t>Shreya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Chanpuria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, Jabalpur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>
                          <a:latin typeface="Arial"/>
                          <a:ea typeface="Calibri"/>
                          <a:cs typeface="Mangal"/>
                        </a:rPr>
                        <a:t>Prof. S. M. Atrey</a:t>
                      </a:r>
                      <a:endParaRPr lang="en-US" sz="100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577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</a:tabLst>
                        <a:defRPr/>
                      </a:pPr>
                      <a:r>
                        <a:rPr lang="en-US" sz="1000" dirty="0" smtClean="0">
                          <a:latin typeface="+mn-lt"/>
                          <a:ea typeface="Calibri"/>
                          <a:cs typeface="Mangal"/>
                        </a:rPr>
                        <a:t>Entire</a:t>
                      </a:r>
                      <a:r>
                        <a:rPr lang="en-US" sz="1000" baseline="0" dirty="0" smtClean="0">
                          <a:latin typeface="+mn-lt"/>
                          <a:ea typeface="Calibri"/>
                          <a:cs typeface="Mangal"/>
                        </a:rPr>
                        <a:t> Faculty of Department </a:t>
                      </a:r>
                      <a:endParaRPr lang="en-US" sz="1000" dirty="0" smtClean="0">
                        <a:latin typeface="+mn-lt"/>
                        <a:ea typeface="Calibri"/>
                        <a:cs typeface="Mang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1000" dirty="0">
                          <a:latin typeface="+mj-lt"/>
                          <a:ea typeface="Calibri"/>
                          <a:cs typeface="Mangal"/>
                        </a:rPr>
                        <a:t>Dr. </a:t>
                      </a:r>
                      <a:r>
                        <a:rPr lang="en-US" sz="1000" dirty="0" smtClean="0">
                          <a:latin typeface="+mj-lt"/>
                          <a:ea typeface="Calibri"/>
                          <a:cs typeface="Mangal"/>
                        </a:rPr>
                        <a:t>S.M.</a:t>
                      </a:r>
                      <a:r>
                        <a:rPr lang="en-US" sz="1000" baseline="0" dirty="0" smtClean="0">
                          <a:latin typeface="+mj-lt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000" baseline="0" dirty="0" err="1" smtClean="0">
                          <a:latin typeface="+mj-lt"/>
                          <a:ea typeface="Calibri"/>
                          <a:cs typeface="Mangal"/>
                        </a:rPr>
                        <a:t>Salim</a:t>
                      </a:r>
                      <a:r>
                        <a:rPr lang="en-US" sz="1000" baseline="0" dirty="0" smtClean="0">
                          <a:latin typeface="+mj-lt"/>
                          <a:ea typeface="Calibri"/>
                          <a:cs typeface="Mangal"/>
                        </a:rPr>
                        <a:t> , </a:t>
                      </a:r>
                      <a:r>
                        <a:rPr lang="en-US" sz="1000" baseline="0" dirty="0" err="1" smtClean="0">
                          <a:latin typeface="+mj-lt"/>
                          <a:ea typeface="Calibri"/>
                          <a:cs typeface="Mangal"/>
                        </a:rPr>
                        <a:t>Mahu</a:t>
                      </a:r>
                      <a:endParaRPr lang="en-US" sz="1000" dirty="0">
                        <a:latin typeface="+mj-lt"/>
                        <a:ea typeface="Calibri"/>
                        <a:cs typeface="Mangal"/>
                      </a:endParaRPr>
                    </a:p>
                    <a:p>
                      <a:pPr marL="0" marR="0" indent="0" algn="l" defTabSz="957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</a:tabLst>
                        <a:defRPr/>
                      </a:pPr>
                      <a:r>
                        <a:rPr lang="en-US" sz="1000" dirty="0">
                          <a:latin typeface="+mj-lt"/>
                          <a:ea typeface="Calibri"/>
                          <a:cs typeface="Mangal"/>
                        </a:rPr>
                        <a:t>Dr. </a:t>
                      </a:r>
                      <a:r>
                        <a:rPr lang="en-US" sz="1000" dirty="0" smtClean="0">
                          <a:latin typeface="+mj-lt"/>
                          <a:ea typeface="Calibri"/>
                          <a:cs typeface="Mangal"/>
                        </a:rPr>
                        <a:t>S.M . </a:t>
                      </a:r>
                      <a:r>
                        <a:rPr lang="en-US" sz="1000" dirty="0" err="1" smtClean="0">
                          <a:latin typeface="+mj-lt"/>
                          <a:ea typeface="Calibri"/>
                          <a:cs typeface="Mangal"/>
                        </a:rPr>
                        <a:t>Mtre</a:t>
                      </a:r>
                      <a:r>
                        <a:rPr lang="en-US" sz="1000" baseline="0" dirty="0" smtClean="0">
                          <a:latin typeface="+mj-lt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000" baseline="0" dirty="0" err="1" smtClean="0">
                          <a:latin typeface="+mj-lt"/>
                          <a:ea typeface="Calibri"/>
                          <a:cs typeface="Mangal"/>
                        </a:rPr>
                        <a:t>Gawailer</a:t>
                      </a:r>
                      <a:endParaRPr lang="en-US" sz="1000" dirty="0" smtClean="0">
                        <a:latin typeface="+mj-lt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762000"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b="1" dirty="0">
                          <a:solidFill>
                            <a:schemeClr val="bg1"/>
                          </a:solidFill>
                          <a:latin typeface="Arial"/>
                          <a:ea typeface="Calibri"/>
                          <a:cs typeface="Mangal"/>
                        </a:rPr>
                        <a:t>Math</a:t>
                      </a:r>
                      <a:endParaRPr lang="en-US" sz="1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Mathematics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Dr. R.K.</a:t>
                      </a:r>
                      <a:r>
                        <a:rPr lang="en-US" sz="1000" baseline="0" dirty="0" smtClean="0"/>
                        <a:t> </a:t>
                      </a:r>
                      <a:r>
                        <a:rPr lang="en-US" sz="1000" baseline="0" dirty="0" err="1" smtClean="0"/>
                        <a:t>Pandey</a:t>
                      </a:r>
                      <a:endParaRPr lang="en-US" sz="1000" dirty="0"/>
                    </a:p>
                  </a:txBody>
                  <a:tcPr marL="68579" marR="68579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Dr. </a:t>
                      </a:r>
                      <a:r>
                        <a:rPr lang="en-US" sz="800" dirty="0" smtClean="0">
                          <a:latin typeface="Arial"/>
                          <a:ea typeface="Calibri"/>
                          <a:cs typeface="Mangal"/>
                        </a:rPr>
                        <a:t>J.K.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Moitra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, Jabalpur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 err="1">
                          <a:latin typeface="Arial"/>
                          <a:ea typeface="Calibri"/>
                          <a:cs typeface="Mangal"/>
                        </a:rPr>
                        <a:t>Shri</a:t>
                      </a: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dirty="0" smtClean="0">
                          <a:latin typeface="Arial"/>
                          <a:ea typeface="Calibri"/>
                          <a:cs typeface="Mangal"/>
                        </a:rPr>
                        <a:t>S.L.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Kori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, Jabalpur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 err="1" smtClean="0">
                          <a:latin typeface="Arial"/>
                          <a:ea typeface="Calibri"/>
                          <a:cs typeface="Mangal"/>
                        </a:rPr>
                        <a:t>Shri</a:t>
                      </a:r>
                      <a:r>
                        <a:rPr lang="en-US" sz="800" dirty="0" smtClean="0">
                          <a:latin typeface="Arial"/>
                          <a:ea typeface="Calibri"/>
                          <a:cs typeface="Mangal"/>
                        </a:rPr>
                        <a:t>.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S.K.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Pandey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Jabalpur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Dr. </a:t>
                      </a:r>
                      <a:r>
                        <a:rPr lang="en-US" sz="800" dirty="0" err="1" smtClean="0">
                          <a:latin typeface="Arial"/>
                          <a:ea typeface="Calibri"/>
                          <a:cs typeface="Mangal"/>
                        </a:rPr>
                        <a:t>Nidhi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Choubey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, Jabalpur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577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</a:tabLst>
                        <a:defRPr/>
                      </a:pPr>
                      <a:r>
                        <a:rPr lang="en-US" sz="1000" dirty="0" smtClean="0">
                          <a:latin typeface="+mn-lt"/>
                          <a:ea typeface="Calibri"/>
                          <a:cs typeface="Mangal"/>
                        </a:rPr>
                        <a:t>Entire</a:t>
                      </a:r>
                      <a:r>
                        <a:rPr lang="en-US" sz="1000" baseline="0" dirty="0" smtClean="0">
                          <a:latin typeface="+mn-lt"/>
                          <a:ea typeface="Calibri"/>
                          <a:cs typeface="Mangal"/>
                        </a:rPr>
                        <a:t> Faculty of Department </a:t>
                      </a:r>
                      <a:endParaRPr lang="en-US" sz="1000" dirty="0" smtClean="0">
                        <a:latin typeface="+mn-lt"/>
                        <a:ea typeface="Calibri"/>
                        <a:cs typeface="Mang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1000" dirty="0">
                          <a:latin typeface="+mj-lt"/>
                          <a:ea typeface="Calibri"/>
                          <a:cs typeface="Mangal"/>
                        </a:rPr>
                        <a:t>Dr. </a:t>
                      </a:r>
                      <a:r>
                        <a:rPr lang="en-US" sz="1000" dirty="0" smtClean="0">
                          <a:latin typeface="+mj-lt"/>
                          <a:ea typeface="Calibri"/>
                          <a:cs typeface="Mangal"/>
                        </a:rPr>
                        <a:t>V.N.</a:t>
                      </a:r>
                      <a:r>
                        <a:rPr lang="en-US" sz="1000" baseline="0" dirty="0" smtClean="0">
                          <a:latin typeface="+mj-lt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000" baseline="0" dirty="0" err="1" smtClean="0">
                          <a:latin typeface="+mj-lt"/>
                          <a:ea typeface="Calibri"/>
                          <a:cs typeface="Mangal"/>
                        </a:rPr>
                        <a:t>Mishra</a:t>
                      </a:r>
                      <a:r>
                        <a:rPr lang="en-US" sz="1000" baseline="0" dirty="0" smtClean="0">
                          <a:latin typeface="+mj-lt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000" baseline="0" dirty="0" err="1" smtClean="0">
                          <a:latin typeface="+mj-lt"/>
                          <a:ea typeface="Calibri"/>
                          <a:cs typeface="Mangal"/>
                        </a:rPr>
                        <a:t>Amarkantak</a:t>
                      </a:r>
                      <a:endParaRPr lang="en-US" sz="1000" dirty="0">
                        <a:latin typeface="+mj-lt"/>
                        <a:ea typeface="Calibri"/>
                        <a:cs typeface="Mang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1000" dirty="0">
                          <a:latin typeface="+mj-lt"/>
                          <a:ea typeface="Calibri"/>
                          <a:cs typeface="Mangal"/>
                        </a:rPr>
                        <a:t>Dr. </a:t>
                      </a:r>
                      <a:r>
                        <a:rPr lang="en-US" sz="1000" dirty="0" smtClean="0">
                          <a:latin typeface="+mj-lt"/>
                          <a:ea typeface="Calibri"/>
                          <a:cs typeface="Mangal"/>
                        </a:rPr>
                        <a:t>S.K.S </a:t>
                      </a:r>
                      <a:r>
                        <a:rPr lang="en-US" sz="1000" dirty="0" err="1" smtClean="0">
                          <a:latin typeface="+mj-lt"/>
                          <a:ea typeface="Calibri"/>
                          <a:cs typeface="Mangal"/>
                        </a:rPr>
                        <a:t>Yadav</a:t>
                      </a:r>
                      <a:r>
                        <a:rPr lang="en-US" sz="1000" baseline="0" dirty="0" smtClean="0">
                          <a:latin typeface="+mj-lt"/>
                          <a:ea typeface="Calibri"/>
                          <a:cs typeface="Mangal"/>
                        </a:rPr>
                        <a:t> , </a:t>
                      </a:r>
                      <a:r>
                        <a:rPr lang="en-US" sz="1000" baseline="0" dirty="0" err="1" smtClean="0">
                          <a:latin typeface="+mj-lt"/>
                          <a:ea typeface="Calibri"/>
                          <a:cs typeface="Mangal"/>
                        </a:rPr>
                        <a:t>Chhindwara</a:t>
                      </a:r>
                      <a:endParaRPr lang="en-US" sz="1000" dirty="0">
                        <a:latin typeface="+mj-lt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70370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Computer Science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57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Dr. R.K.</a:t>
                      </a:r>
                      <a:r>
                        <a:rPr lang="en-US" sz="1000" baseline="0" dirty="0" smtClean="0"/>
                        <a:t> </a:t>
                      </a:r>
                      <a:r>
                        <a:rPr lang="en-US" sz="1000" baseline="0" dirty="0" err="1" smtClean="0"/>
                        <a:t>Pandey</a:t>
                      </a:r>
                      <a:endParaRPr lang="en-US" sz="1000" dirty="0" smtClean="0"/>
                    </a:p>
                  </a:txBody>
                  <a:tcPr marL="68579" marR="68579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Dr. </a:t>
                      </a:r>
                      <a:r>
                        <a:rPr lang="en-US" sz="800" dirty="0" err="1" smtClean="0">
                          <a:latin typeface="Arial"/>
                          <a:ea typeface="Calibri"/>
                          <a:cs typeface="Mangal"/>
                        </a:rPr>
                        <a:t>Mridula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dubey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, Jabalpur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 smtClean="0">
                          <a:latin typeface="Arial"/>
                          <a:ea typeface="Calibri"/>
                          <a:cs typeface="Mangal"/>
                        </a:rPr>
                        <a:t>Dr.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k.C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.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Debmurari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 smtClean="0">
                          <a:latin typeface="Arial"/>
                          <a:ea typeface="Calibri"/>
                          <a:cs typeface="Mangal"/>
                        </a:rPr>
                        <a:t>Dr,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Arjun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Mehra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Jabalpur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 smtClean="0">
                          <a:latin typeface="Arial"/>
                          <a:ea typeface="Calibri"/>
                          <a:cs typeface="Mangal"/>
                        </a:rPr>
                        <a:t>Dr.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S.K.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Kuraria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, Jabalpur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577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</a:tabLst>
                        <a:defRPr/>
                      </a:pPr>
                      <a:r>
                        <a:rPr lang="en-US" sz="1000" dirty="0" smtClean="0">
                          <a:latin typeface="+mn-lt"/>
                          <a:ea typeface="Calibri"/>
                          <a:cs typeface="Mangal"/>
                        </a:rPr>
                        <a:t>Entire</a:t>
                      </a:r>
                      <a:r>
                        <a:rPr lang="en-US" sz="1000" baseline="0" dirty="0" smtClean="0">
                          <a:latin typeface="+mn-lt"/>
                          <a:ea typeface="Calibri"/>
                          <a:cs typeface="Mangal"/>
                        </a:rPr>
                        <a:t> Faculty of Department </a:t>
                      </a:r>
                      <a:endParaRPr lang="en-US" sz="1000" dirty="0" smtClean="0">
                        <a:latin typeface="+mn-lt"/>
                        <a:ea typeface="Calibri"/>
                        <a:cs typeface="Mang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1000" dirty="0">
                          <a:latin typeface="+mj-lt"/>
                          <a:ea typeface="Calibri"/>
                          <a:cs typeface="Mangal"/>
                        </a:rPr>
                        <a:t>Dr. </a:t>
                      </a:r>
                      <a:r>
                        <a:rPr lang="en-US" sz="1000" dirty="0" err="1" smtClean="0">
                          <a:latin typeface="+mj-lt"/>
                          <a:ea typeface="Calibri"/>
                          <a:cs typeface="Mangal"/>
                        </a:rPr>
                        <a:t>Vimmi</a:t>
                      </a:r>
                      <a:r>
                        <a:rPr lang="en-US" sz="1000" baseline="0" dirty="0" smtClean="0">
                          <a:latin typeface="+mj-lt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000" baseline="0" dirty="0" err="1" smtClean="0">
                          <a:latin typeface="+mj-lt"/>
                          <a:ea typeface="Calibri"/>
                          <a:cs typeface="Mangal"/>
                        </a:rPr>
                        <a:t>Pandey</a:t>
                      </a:r>
                      <a:r>
                        <a:rPr lang="en-US" sz="1000" baseline="0" dirty="0" smtClean="0">
                          <a:latin typeface="+mj-lt"/>
                          <a:ea typeface="Calibri"/>
                          <a:cs typeface="Mangal"/>
                        </a:rPr>
                        <a:t>, Jabalpur,</a:t>
                      </a: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1000" baseline="0" dirty="0" smtClean="0">
                          <a:latin typeface="+mj-lt"/>
                          <a:ea typeface="Calibri"/>
                          <a:cs typeface="Mangal"/>
                        </a:rPr>
                        <a:t>Dr. </a:t>
                      </a:r>
                      <a:r>
                        <a:rPr lang="en-US" sz="1000" baseline="0" dirty="0" err="1" smtClean="0">
                          <a:latin typeface="+mj-lt"/>
                          <a:ea typeface="Calibri"/>
                          <a:cs typeface="Mangal"/>
                        </a:rPr>
                        <a:t>Saurabh</a:t>
                      </a:r>
                      <a:r>
                        <a:rPr lang="en-US" sz="1000" baseline="0" dirty="0" smtClean="0">
                          <a:latin typeface="+mj-lt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000" baseline="0" dirty="0" err="1" smtClean="0">
                          <a:latin typeface="+mj-lt"/>
                          <a:ea typeface="Calibri"/>
                          <a:cs typeface="Mangal"/>
                        </a:rPr>
                        <a:t>kumar</a:t>
                      </a:r>
                      <a:r>
                        <a:rPr lang="en-US" sz="1000" baseline="0" dirty="0" smtClean="0">
                          <a:latin typeface="+mj-lt"/>
                          <a:ea typeface="Calibri"/>
                          <a:cs typeface="Mangal"/>
                        </a:rPr>
                        <a:t> Singh , Jabalpur</a:t>
                      </a:r>
                      <a:endParaRPr lang="en-US" sz="1000" dirty="0">
                        <a:latin typeface="+mj-lt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b="1" dirty="0">
                          <a:solidFill>
                            <a:schemeClr val="bg1"/>
                          </a:solidFill>
                          <a:latin typeface="Arial"/>
                          <a:ea typeface="Calibri"/>
                          <a:cs typeface="Mangal"/>
                        </a:rPr>
                        <a:t>Botany</a:t>
                      </a:r>
                      <a:endParaRPr lang="en-US" sz="1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Botany &amp; Microbiology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Dr. </a:t>
                      </a:r>
                      <a:r>
                        <a:rPr lang="en-US" sz="1000" dirty="0" err="1" smtClean="0"/>
                        <a:t>Preeti</a:t>
                      </a:r>
                      <a:r>
                        <a:rPr lang="en-US" sz="1000" baseline="0" dirty="0" smtClean="0"/>
                        <a:t> </a:t>
                      </a:r>
                      <a:r>
                        <a:rPr lang="en-US" sz="1000" baseline="0" dirty="0" err="1" smtClean="0"/>
                        <a:t>Dongre</a:t>
                      </a:r>
                      <a:r>
                        <a:rPr lang="en-US" sz="1000" baseline="0" dirty="0" smtClean="0"/>
                        <a:t> </a:t>
                      </a:r>
                      <a:endParaRPr lang="en-US" sz="1000" dirty="0"/>
                    </a:p>
                  </a:txBody>
                  <a:tcPr marL="68579" marR="68579" marT="0" marB="0" anchor="ctr"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Dr. </a:t>
                      </a:r>
                      <a:r>
                        <a:rPr lang="en-US" sz="800" dirty="0" smtClean="0">
                          <a:latin typeface="Arial"/>
                          <a:ea typeface="Calibri"/>
                          <a:cs typeface="Mangal"/>
                        </a:rPr>
                        <a:t>S.S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.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Sandhu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>
                          <a:latin typeface="Arial"/>
                          <a:ea typeface="Calibri"/>
                          <a:cs typeface="Mangal"/>
                        </a:rPr>
                        <a:t>Dr. Harish Agrawal</a:t>
                      </a:r>
                      <a:endParaRPr lang="en-US" sz="100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Ku </a:t>
                      </a:r>
                      <a:r>
                        <a:rPr lang="en-US" sz="800" dirty="0" err="1" smtClean="0">
                          <a:latin typeface="Arial"/>
                          <a:ea typeface="Calibri"/>
                          <a:cs typeface="Mangal"/>
                        </a:rPr>
                        <a:t>Suprita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Sengar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Dr. </a:t>
                      </a:r>
                      <a:r>
                        <a:rPr lang="en-US" sz="800" dirty="0" smtClean="0">
                          <a:latin typeface="Arial"/>
                          <a:ea typeface="Calibri"/>
                          <a:cs typeface="Mangal"/>
                        </a:rPr>
                        <a:t>M.K.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Thakur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577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</a:tabLst>
                        <a:defRPr/>
                      </a:pPr>
                      <a:r>
                        <a:rPr lang="en-US" sz="1000" dirty="0" smtClean="0">
                          <a:latin typeface="+mn-lt"/>
                          <a:ea typeface="Calibri"/>
                          <a:cs typeface="Mangal"/>
                        </a:rPr>
                        <a:t>Entire</a:t>
                      </a:r>
                      <a:r>
                        <a:rPr lang="en-US" sz="1000" baseline="0" dirty="0" smtClean="0">
                          <a:latin typeface="+mn-lt"/>
                          <a:ea typeface="Calibri"/>
                          <a:cs typeface="Mangal"/>
                        </a:rPr>
                        <a:t> Faculty of Department </a:t>
                      </a:r>
                      <a:endParaRPr lang="en-US" sz="1000" dirty="0" smtClean="0">
                        <a:latin typeface="+mn-lt"/>
                        <a:ea typeface="Calibri"/>
                        <a:cs typeface="Mang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1000" dirty="0">
                          <a:latin typeface="+mj-lt"/>
                          <a:ea typeface="Calibri"/>
                          <a:cs typeface="Mangal"/>
                        </a:rPr>
                        <a:t>Dr. </a:t>
                      </a:r>
                      <a:r>
                        <a:rPr lang="en-US" sz="1000" dirty="0" smtClean="0">
                          <a:latin typeface="+mj-lt"/>
                          <a:ea typeface="Calibri"/>
                          <a:cs typeface="Mangal"/>
                        </a:rPr>
                        <a:t>Nikhil</a:t>
                      </a:r>
                      <a:r>
                        <a:rPr lang="en-US" sz="1000" baseline="0" dirty="0" smtClean="0">
                          <a:latin typeface="+mj-lt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000" baseline="0" dirty="0" err="1" smtClean="0">
                          <a:latin typeface="+mj-lt"/>
                          <a:ea typeface="Calibri"/>
                          <a:cs typeface="Mangal"/>
                        </a:rPr>
                        <a:t>Kanungo</a:t>
                      </a:r>
                      <a:r>
                        <a:rPr lang="en-US" sz="1000" baseline="0" dirty="0" smtClean="0">
                          <a:latin typeface="+mj-lt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000" baseline="0" dirty="0" err="1" smtClean="0">
                          <a:latin typeface="+mj-lt"/>
                          <a:ea typeface="Calibri"/>
                          <a:cs typeface="Mangal"/>
                        </a:rPr>
                        <a:t>Chhindwara</a:t>
                      </a:r>
                      <a:endParaRPr lang="en-US" sz="1000" dirty="0">
                        <a:latin typeface="+mj-lt"/>
                        <a:ea typeface="Calibri"/>
                        <a:cs typeface="Mangal"/>
                      </a:endParaRP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1000" dirty="0">
                          <a:latin typeface="+mj-lt"/>
                          <a:ea typeface="Calibri"/>
                          <a:cs typeface="Mangal"/>
                        </a:rPr>
                        <a:t>Dr. </a:t>
                      </a:r>
                      <a:r>
                        <a:rPr lang="en-US" sz="1000" dirty="0" err="1" smtClean="0">
                          <a:latin typeface="+mj-lt"/>
                          <a:ea typeface="Calibri"/>
                          <a:cs typeface="Mangal"/>
                        </a:rPr>
                        <a:t>Ashish</a:t>
                      </a:r>
                      <a:r>
                        <a:rPr lang="en-US" sz="1000" baseline="0" dirty="0" smtClean="0">
                          <a:latin typeface="+mj-lt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000" baseline="0" dirty="0" err="1" smtClean="0">
                          <a:latin typeface="+mj-lt"/>
                          <a:ea typeface="Calibri"/>
                          <a:cs typeface="Mangal"/>
                        </a:rPr>
                        <a:t>Kumar,Jabalpur</a:t>
                      </a:r>
                      <a:endParaRPr lang="en-US" sz="1000" dirty="0">
                        <a:latin typeface="+mj-lt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640346">
                <a:tc>
                  <a:txBody>
                    <a:bodyPr/>
                    <a:lstStyle/>
                    <a:p>
                      <a:pPr marL="0" marR="0" indent="0" algn="l" defTabSz="9577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</a:tabLst>
                        <a:defRPr/>
                      </a:pPr>
                      <a:r>
                        <a:rPr lang="en-US" sz="800" dirty="0" smtClean="0">
                          <a:solidFill>
                            <a:schemeClr val="bg1"/>
                          </a:solidFill>
                          <a:latin typeface="Arial"/>
                          <a:ea typeface="Calibri"/>
                          <a:cs typeface="Mangal"/>
                        </a:rPr>
                        <a:t>Environmental</a:t>
                      </a:r>
                      <a:r>
                        <a:rPr lang="en-US" sz="800" baseline="0" dirty="0" smtClean="0">
                          <a:solidFill>
                            <a:schemeClr val="bg1"/>
                          </a:solidFill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dirty="0" smtClean="0">
                          <a:solidFill>
                            <a:schemeClr val="bg1"/>
                          </a:solidFill>
                          <a:latin typeface="Arial"/>
                          <a:ea typeface="Calibri"/>
                          <a:cs typeface="Mangal"/>
                        </a:rPr>
                        <a:t>Science</a:t>
                      </a:r>
                      <a:endParaRPr lang="en-US" sz="1000" dirty="0" smtClean="0">
                        <a:solidFill>
                          <a:schemeClr val="bg1"/>
                        </a:solidFill>
                        <a:latin typeface="+mn-lt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 smtClean="0">
                          <a:latin typeface="Arial"/>
                          <a:ea typeface="Calibri"/>
                          <a:cs typeface="Mangal"/>
                        </a:rPr>
                        <a:t>Environmental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dirty="0" smtClean="0">
                          <a:latin typeface="Arial"/>
                          <a:ea typeface="Calibri"/>
                          <a:cs typeface="Mangal"/>
                        </a:rPr>
                        <a:t>Science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Dr. R.K</a:t>
                      </a:r>
                      <a:r>
                        <a:rPr lang="en-US" sz="1000" baseline="0" dirty="0" smtClean="0"/>
                        <a:t> </a:t>
                      </a:r>
                      <a:r>
                        <a:rPr lang="en-US" sz="1000" baseline="0" dirty="0" err="1" smtClean="0"/>
                        <a:t>Srivastava</a:t>
                      </a:r>
                      <a:endParaRPr lang="en-US" sz="1000" dirty="0"/>
                    </a:p>
                  </a:txBody>
                  <a:tcPr marL="68579" marR="68579" marT="0" marB="0" anchor="ctr"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Dr. </a:t>
                      </a:r>
                      <a:r>
                        <a:rPr lang="en-US" sz="800" dirty="0" err="1" smtClean="0">
                          <a:latin typeface="Arial"/>
                          <a:ea typeface="Calibri"/>
                          <a:cs typeface="Mangal"/>
                        </a:rPr>
                        <a:t>Archna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Bajpai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, Jabalpur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 err="1">
                          <a:latin typeface="Arial"/>
                          <a:ea typeface="Calibri"/>
                          <a:cs typeface="Mangal"/>
                        </a:rPr>
                        <a:t>Shri</a:t>
                      </a: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 S. K. </a:t>
                      </a:r>
                      <a:r>
                        <a:rPr lang="en-US" sz="800" dirty="0" err="1" smtClean="0">
                          <a:latin typeface="Arial"/>
                          <a:ea typeface="Calibri"/>
                          <a:cs typeface="Mangal"/>
                        </a:rPr>
                        <a:t>Shrivastava</a:t>
                      </a:r>
                      <a:r>
                        <a:rPr lang="en-US" sz="800" dirty="0" smtClean="0">
                          <a:latin typeface="Arial"/>
                          <a:ea typeface="Calibri"/>
                          <a:cs typeface="Mangal"/>
                        </a:rPr>
                        <a:t>, Jabalpur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Dr. </a:t>
                      </a:r>
                      <a:r>
                        <a:rPr lang="en-US" sz="800" dirty="0" err="1" smtClean="0">
                          <a:latin typeface="Arial"/>
                          <a:ea typeface="Calibri"/>
                          <a:cs typeface="Mangal"/>
                        </a:rPr>
                        <a:t>Deepti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Mishra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Jabalpur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Dr. </a:t>
                      </a:r>
                      <a:r>
                        <a:rPr lang="en-US" sz="800" dirty="0" smtClean="0">
                          <a:latin typeface="Arial"/>
                          <a:ea typeface="Calibri"/>
                          <a:cs typeface="Mangal"/>
                        </a:rPr>
                        <a:t>S.K.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Dubey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Riwa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577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</a:tabLst>
                        <a:defRPr/>
                      </a:pPr>
                      <a:r>
                        <a:rPr lang="en-US" sz="1000" dirty="0" smtClean="0">
                          <a:latin typeface="+mn-lt"/>
                          <a:ea typeface="Calibri"/>
                          <a:cs typeface="Mangal"/>
                        </a:rPr>
                        <a:t>Entire</a:t>
                      </a:r>
                      <a:r>
                        <a:rPr lang="en-US" sz="1000" baseline="0" dirty="0" smtClean="0">
                          <a:latin typeface="+mn-lt"/>
                          <a:ea typeface="Calibri"/>
                          <a:cs typeface="Mangal"/>
                        </a:rPr>
                        <a:t> Faculty of Department </a:t>
                      </a:r>
                      <a:endParaRPr lang="en-US" sz="1000" dirty="0" smtClean="0">
                        <a:latin typeface="+mn-lt"/>
                        <a:ea typeface="Calibri"/>
                        <a:cs typeface="Mangal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1000" dirty="0">
                          <a:latin typeface="+mj-lt"/>
                          <a:ea typeface="Calibri"/>
                          <a:cs typeface="Mangal"/>
                        </a:rPr>
                        <a:t>Dr. </a:t>
                      </a:r>
                      <a:r>
                        <a:rPr lang="en-US" sz="1000" dirty="0" smtClean="0">
                          <a:latin typeface="+mj-lt"/>
                          <a:ea typeface="Calibri"/>
                          <a:cs typeface="Mangal"/>
                        </a:rPr>
                        <a:t>H.K</a:t>
                      </a:r>
                      <a:r>
                        <a:rPr lang="en-US" sz="1000" baseline="0" dirty="0" smtClean="0">
                          <a:latin typeface="+mj-lt"/>
                          <a:ea typeface="Calibri"/>
                          <a:cs typeface="Mangal"/>
                        </a:rPr>
                        <a:t> . Sharma </a:t>
                      </a:r>
                      <a:r>
                        <a:rPr lang="en-US" sz="1000" baseline="0" dirty="0" err="1" smtClean="0">
                          <a:latin typeface="+mj-lt"/>
                          <a:ea typeface="Calibri"/>
                          <a:cs typeface="Mangal"/>
                        </a:rPr>
                        <a:t>Gawaliar</a:t>
                      </a:r>
                      <a:endParaRPr lang="en-US" sz="1000" dirty="0">
                        <a:latin typeface="+mj-lt"/>
                        <a:ea typeface="Calibri"/>
                        <a:cs typeface="Mangal"/>
                      </a:endParaRP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1000" dirty="0">
                          <a:latin typeface="+mj-lt"/>
                          <a:ea typeface="Calibri"/>
                          <a:cs typeface="Mangal"/>
                        </a:rPr>
                        <a:t>Dr. R.M. </a:t>
                      </a:r>
                      <a:r>
                        <a:rPr lang="en-US" sz="1000" dirty="0" err="1" smtClean="0">
                          <a:latin typeface="+mj-lt"/>
                          <a:ea typeface="Calibri"/>
                          <a:cs typeface="Mangal"/>
                        </a:rPr>
                        <a:t>Mishra</a:t>
                      </a:r>
                      <a:r>
                        <a:rPr lang="en-US" sz="1000" dirty="0" smtClean="0">
                          <a:latin typeface="+mj-lt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000" dirty="0" err="1" smtClean="0">
                          <a:latin typeface="+mj-lt"/>
                          <a:ea typeface="Calibri"/>
                          <a:cs typeface="Mangal"/>
                        </a:rPr>
                        <a:t>Riwa</a:t>
                      </a:r>
                      <a:endParaRPr lang="en-US" sz="1000" dirty="0">
                        <a:latin typeface="+mj-lt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743757">
                <a:tc rowSpan="4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b="1" dirty="0">
                          <a:solidFill>
                            <a:schemeClr val="bg1"/>
                          </a:solidFill>
                          <a:latin typeface="Arial"/>
                          <a:ea typeface="Calibri"/>
                          <a:cs typeface="Mangal"/>
                        </a:rPr>
                        <a:t>Language </a:t>
                      </a:r>
                      <a:endParaRPr lang="en-US" sz="1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Hindi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Dr. </a:t>
                      </a:r>
                      <a:r>
                        <a:rPr lang="en-US" sz="1000" dirty="0" err="1" smtClean="0"/>
                        <a:t>Tanuja</a:t>
                      </a:r>
                      <a:r>
                        <a:rPr lang="en-US" sz="1000" baseline="0" dirty="0" smtClean="0"/>
                        <a:t> </a:t>
                      </a:r>
                      <a:r>
                        <a:rPr lang="en-US" sz="1000" baseline="0" dirty="0" err="1" smtClean="0"/>
                        <a:t>Chaudhary</a:t>
                      </a:r>
                      <a:endParaRPr lang="en-US" sz="1000" dirty="0"/>
                    </a:p>
                  </a:txBody>
                  <a:tcPr marL="68579" marR="68579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Dr. </a:t>
                      </a:r>
                      <a:r>
                        <a:rPr lang="en-US" sz="800" dirty="0" smtClean="0">
                          <a:latin typeface="Arial"/>
                          <a:ea typeface="Calibri"/>
                          <a:cs typeface="Mangal"/>
                        </a:rPr>
                        <a:t>V.P.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Narang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, Jabalpur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 err="1" smtClean="0">
                          <a:latin typeface="Arial"/>
                          <a:ea typeface="Calibri"/>
                          <a:cs typeface="Mangal"/>
                        </a:rPr>
                        <a:t>Shri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Rajesh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Pathak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Jabalpur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>
                          <a:latin typeface="Arial"/>
                          <a:ea typeface="Calibri"/>
                          <a:cs typeface="Mangal"/>
                        </a:rPr>
                        <a:t>-</a:t>
                      </a:r>
                      <a:endParaRPr lang="en-US" sz="100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Dr. </a:t>
                      </a:r>
                      <a:r>
                        <a:rPr lang="en-US" sz="800" dirty="0" err="1" smtClean="0">
                          <a:latin typeface="Arial"/>
                          <a:ea typeface="Calibri"/>
                          <a:cs typeface="Mangal"/>
                        </a:rPr>
                        <a:t>Ramendra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Ojha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Jabalpur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57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latin typeface="+mn-lt"/>
                          <a:ea typeface="Calibri"/>
                          <a:cs typeface="Mangal"/>
                        </a:rPr>
                        <a:t>Entire</a:t>
                      </a:r>
                      <a:r>
                        <a:rPr lang="en-US" sz="1000" baseline="0" dirty="0" smtClean="0">
                          <a:latin typeface="+mn-lt"/>
                          <a:ea typeface="Calibri"/>
                          <a:cs typeface="Mangal"/>
                        </a:rPr>
                        <a:t> Faculty of Department </a:t>
                      </a:r>
                      <a:endParaRPr lang="en-US" sz="1000" dirty="0" smtClean="0">
                        <a:latin typeface="+mn-lt"/>
                        <a:ea typeface="Calibri"/>
                        <a:cs typeface="Mangal"/>
                      </a:endParaRPr>
                    </a:p>
                    <a:p>
                      <a:endParaRPr lang="en-US" sz="1000" dirty="0"/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1000" dirty="0" err="1" smtClean="0">
                          <a:latin typeface="Calibri"/>
                          <a:ea typeface="Calibri"/>
                          <a:cs typeface="Mangal"/>
                        </a:rPr>
                        <a:t>Dr.B.S</a:t>
                      </a:r>
                      <a:r>
                        <a:rPr lang="en-US" sz="1000" baseline="0" dirty="0" smtClean="0">
                          <a:latin typeface="Calibri"/>
                          <a:ea typeface="Calibri"/>
                          <a:cs typeface="Mangal"/>
                        </a:rPr>
                        <a:t> .</a:t>
                      </a:r>
                      <a:r>
                        <a:rPr lang="en-US" sz="1000" baseline="0" dirty="0" err="1" smtClean="0">
                          <a:latin typeface="Calibri"/>
                          <a:ea typeface="Calibri"/>
                          <a:cs typeface="Mangal"/>
                        </a:rPr>
                        <a:t>Parmar</a:t>
                      </a:r>
                      <a:r>
                        <a:rPr lang="en-US" sz="1000" baseline="0" dirty="0" smtClean="0">
                          <a:latin typeface="Calibri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000" baseline="0" dirty="0" err="1" smtClean="0">
                          <a:latin typeface="Calibri"/>
                          <a:ea typeface="Calibri"/>
                          <a:cs typeface="Mangal"/>
                        </a:rPr>
                        <a:t>Chhatarpur</a:t>
                      </a:r>
                      <a:r>
                        <a:rPr lang="en-US" sz="1000" baseline="0" dirty="0" smtClean="0">
                          <a:latin typeface="Calibri"/>
                          <a:ea typeface="Calibri"/>
                          <a:cs typeface="Mangal"/>
                        </a:rPr>
                        <a:t>,</a:t>
                      </a: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1000" baseline="0" dirty="0" smtClean="0">
                          <a:latin typeface="Calibri"/>
                          <a:ea typeface="Calibri"/>
                          <a:cs typeface="Mangal"/>
                        </a:rPr>
                        <a:t> Dr. </a:t>
                      </a:r>
                      <a:r>
                        <a:rPr lang="en-US" sz="1000" baseline="0" dirty="0" err="1" smtClean="0">
                          <a:latin typeface="Calibri"/>
                          <a:ea typeface="Calibri"/>
                          <a:cs typeface="Mangal"/>
                        </a:rPr>
                        <a:t>Dinesh</a:t>
                      </a:r>
                      <a:r>
                        <a:rPr lang="en-US" sz="1000" baseline="0" dirty="0" smtClean="0">
                          <a:latin typeface="Calibri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000" baseline="0" dirty="0" err="1" smtClean="0">
                          <a:latin typeface="Calibri"/>
                          <a:ea typeface="Calibri"/>
                          <a:cs typeface="Mangal"/>
                        </a:rPr>
                        <a:t>Kushwaha</a:t>
                      </a:r>
                      <a:r>
                        <a:rPr lang="en-US" sz="1000" baseline="0" dirty="0" smtClean="0">
                          <a:latin typeface="Calibri"/>
                          <a:ea typeface="Calibri"/>
                          <a:cs typeface="Mangal"/>
                        </a:rPr>
                        <a:t>, </a:t>
                      </a:r>
                      <a:r>
                        <a:rPr lang="en-US" sz="1000" baseline="0" dirty="0" err="1" smtClean="0">
                          <a:latin typeface="Calibri"/>
                          <a:ea typeface="Calibri"/>
                          <a:cs typeface="Mangal"/>
                        </a:rPr>
                        <a:t>Riwa</a:t>
                      </a:r>
                      <a:endParaRPr lang="en-US" sz="1000" baseline="0" dirty="0" smtClean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77096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 smtClean="0">
                          <a:latin typeface="Arial"/>
                          <a:ea typeface="Calibri"/>
                          <a:cs typeface="Mangal"/>
                        </a:rPr>
                        <a:t>English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Language and Indian Culture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57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Dr.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Sujata</a:t>
                      </a:r>
                      <a:r>
                        <a:rPr lang="en-US" sz="1100" baseline="0" dirty="0" smtClean="0"/>
                        <a:t> Kumar</a:t>
                      </a:r>
                      <a:endParaRPr lang="en-US" sz="1100" dirty="0" smtClean="0"/>
                    </a:p>
                    <a:p>
                      <a:endParaRPr lang="en-US" sz="1800" dirty="0"/>
                    </a:p>
                  </a:txBody>
                  <a:tcPr marL="68579" marR="68579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Dr. </a:t>
                      </a:r>
                      <a:r>
                        <a:rPr lang="en-US" sz="800" dirty="0" err="1" smtClean="0">
                          <a:latin typeface="Arial"/>
                          <a:ea typeface="Calibri"/>
                          <a:cs typeface="Mangal"/>
                        </a:rPr>
                        <a:t>Meena</a:t>
                      </a:r>
                      <a:r>
                        <a:rPr lang="en-US" sz="80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dirty="0" err="1" smtClean="0">
                          <a:latin typeface="Arial"/>
                          <a:ea typeface="Calibri"/>
                          <a:cs typeface="Mangal"/>
                        </a:rPr>
                        <a:t>keller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Jabalpur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Dr. </a:t>
                      </a:r>
                      <a:r>
                        <a:rPr lang="en-US" sz="800" dirty="0" err="1" smtClean="0">
                          <a:latin typeface="Arial"/>
                          <a:ea typeface="Calibri"/>
                          <a:cs typeface="Mangal"/>
                        </a:rPr>
                        <a:t>Ritesh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Rai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Jabalpur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>
                          <a:latin typeface="Arial"/>
                          <a:ea typeface="Calibri"/>
                          <a:cs typeface="Mangal"/>
                        </a:rPr>
                        <a:t>-</a:t>
                      </a:r>
                      <a:endParaRPr lang="en-US" sz="100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Dr. </a:t>
                      </a:r>
                      <a:r>
                        <a:rPr lang="en-US" sz="800" dirty="0" err="1" smtClean="0">
                          <a:latin typeface="Arial"/>
                          <a:ea typeface="Calibri"/>
                          <a:cs typeface="Mangal"/>
                        </a:rPr>
                        <a:t>Nayan</a:t>
                      </a:r>
                      <a:r>
                        <a:rPr lang="en-US" sz="80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Bala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das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Chhindwara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57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latin typeface="+mn-lt"/>
                          <a:ea typeface="Calibri"/>
                          <a:cs typeface="Mangal"/>
                        </a:rPr>
                        <a:t>Entire</a:t>
                      </a:r>
                      <a:r>
                        <a:rPr lang="en-US" sz="1000" baseline="0" dirty="0" smtClean="0">
                          <a:latin typeface="+mn-lt"/>
                          <a:ea typeface="Calibri"/>
                          <a:cs typeface="Mangal"/>
                        </a:rPr>
                        <a:t> Faculty of Department </a:t>
                      </a:r>
                      <a:endParaRPr lang="en-US" sz="1000" dirty="0" smtClean="0">
                        <a:latin typeface="+mn-lt"/>
                        <a:ea typeface="Calibri"/>
                        <a:cs typeface="Mangal"/>
                      </a:endParaRPr>
                    </a:p>
                    <a:p>
                      <a:endParaRPr lang="en-US" sz="1000" dirty="0"/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1000" dirty="0" smtClean="0">
                          <a:latin typeface="Calibri"/>
                          <a:ea typeface="Calibri"/>
                          <a:cs typeface="Mangal"/>
                        </a:rPr>
                        <a:t>Dr. </a:t>
                      </a:r>
                      <a:r>
                        <a:rPr lang="en-US" sz="1000" dirty="0" err="1" smtClean="0">
                          <a:latin typeface="Calibri"/>
                          <a:ea typeface="Calibri"/>
                          <a:cs typeface="Mangal"/>
                        </a:rPr>
                        <a:t>Shibani</a:t>
                      </a:r>
                      <a:r>
                        <a:rPr lang="en-US" sz="1000" baseline="0" dirty="0" smtClean="0">
                          <a:latin typeface="Calibri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000" baseline="0" dirty="0" err="1" smtClean="0">
                          <a:latin typeface="Calibri"/>
                          <a:ea typeface="Calibri"/>
                          <a:cs typeface="Mangal"/>
                        </a:rPr>
                        <a:t>Basu</a:t>
                      </a:r>
                      <a:r>
                        <a:rPr lang="en-US" sz="1000" baseline="0" dirty="0" smtClean="0">
                          <a:latin typeface="Calibri"/>
                          <a:ea typeface="Calibri"/>
                          <a:cs typeface="Mangal"/>
                        </a:rPr>
                        <a:t> Bhopal</a:t>
                      </a: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1000" baseline="0" dirty="0" smtClean="0">
                          <a:latin typeface="Calibri"/>
                          <a:ea typeface="Calibri"/>
                          <a:cs typeface="Mangal"/>
                        </a:rPr>
                        <a:t>Dr. </a:t>
                      </a:r>
                      <a:r>
                        <a:rPr lang="en-US" sz="1000" baseline="0" dirty="0" err="1" smtClean="0">
                          <a:latin typeface="Calibri"/>
                          <a:ea typeface="Calibri"/>
                          <a:cs typeface="Mangal"/>
                        </a:rPr>
                        <a:t>Deepti</a:t>
                      </a:r>
                      <a:r>
                        <a:rPr lang="en-US" sz="1000" baseline="0" dirty="0" smtClean="0">
                          <a:latin typeface="Calibri"/>
                          <a:ea typeface="Calibri"/>
                          <a:cs typeface="Mangal"/>
                        </a:rPr>
                        <a:t> Jain </a:t>
                      </a:r>
                      <a:r>
                        <a:rPr lang="en-US" sz="1000" baseline="0" dirty="0" err="1" smtClean="0">
                          <a:latin typeface="Calibri"/>
                          <a:ea typeface="Calibri"/>
                          <a:cs typeface="Mangal"/>
                        </a:rPr>
                        <a:t>Chhindwara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71147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1000" dirty="0" smtClean="0">
                          <a:latin typeface="Calibri"/>
                          <a:ea typeface="Calibri"/>
                          <a:cs typeface="Mangal"/>
                        </a:rPr>
                        <a:t>Basics</a:t>
                      </a:r>
                      <a:r>
                        <a:rPr lang="en-US" sz="1000" baseline="0" dirty="0" smtClean="0">
                          <a:latin typeface="Calibri"/>
                          <a:ea typeface="Calibri"/>
                          <a:cs typeface="Mangal"/>
                        </a:rPr>
                        <a:t> of </a:t>
                      </a:r>
                      <a:r>
                        <a:rPr lang="en-US" sz="1000" baseline="0" dirty="0" err="1" smtClean="0">
                          <a:latin typeface="Calibri"/>
                          <a:ea typeface="Calibri"/>
                          <a:cs typeface="Mangal"/>
                        </a:rPr>
                        <a:t>Coumpter</a:t>
                      </a:r>
                      <a:r>
                        <a:rPr lang="en-US" sz="1000" baseline="0" dirty="0" smtClean="0">
                          <a:latin typeface="Calibri"/>
                          <a:ea typeface="Calibri"/>
                          <a:cs typeface="Mangal"/>
                        </a:rPr>
                        <a:t> &amp; IT(FC)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err="1" smtClean="0"/>
                        <a:t>Dr.Sujata</a:t>
                      </a:r>
                      <a:r>
                        <a:rPr lang="en-US" sz="1100" dirty="0" smtClean="0"/>
                        <a:t> Kumar </a:t>
                      </a:r>
                      <a:endParaRPr lang="en-US" sz="1100" dirty="0"/>
                    </a:p>
                  </a:txBody>
                  <a:tcPr marL="68579" marR="68579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Mr. </a:t>
                      </a:r>
                      <a:r>
                        <a:rPr lang="en-US" sz="800" dirty="0" err="1" smtClean="0">
                          <a:latin typeface="Arial"/>
                          <a:ea typeface="Calibri"/>
                          <a:cs typeface="Mangal"/>
                        </a:rPr>
                        <a:t>Vimmi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Pandey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,Jabalpur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 err="1">
                          <a:latin typeface="Arial"/>
                          <a:ea typeface="Calibri"/>
                          <a:cs typeface="Mangal"/>
                        </a:rPr>
                        <a:t>Shri</a:t>
                      </a: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dirty="0" err="1" smtClean="0">
                          <a:latin typeface="Arial"/>
                          <a:ea typeface="Calibri"/>
                          <a:cs typeface="Mangal"/>
                        </a:rPr>
                        <a:t>Amit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Parihar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Jabalpur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 err="1" smtClean="0">
                          <a:latin typeface="Arial"/>
                          <a:ea typeface="Calibri"/>
                          <a:cs typeface="Mangal"/>
                        </a:rPr>
                        <a:t>Shri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Amit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Gupta Jabalpur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Dr. </a:t>
                      </a:r>
                      <a:r>
                        <a:rPr lang="en-US" sz="800" dirty="0" err="1">
                          <a:latin typeface="Arial"/>
                          <a:ea typeface="Calibri"/>
                          <a:cs typeface="Mangal"/>
                        </a:rPr>
                        <a:t>Vineeta</a:t>
                      </a: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dirty="0" err="1" smtClean="0">
                          <a:latin typeface="Arial"/>
                          <a:ea typeface="Calibri"/>
                          <a:cs typeface="Mangal"/>
                        </a:rPr>
                        <a:t>Tiwari,Jabalpur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57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latin typeface="+mn-lt"/>
                          <a:ea typeface="Calibri"/>
                          <a:cs typeface="Mangal"/>
                        </a:rPr>
                        <a:t>Entire</a:t>
                      </a:r>
                      <a:r>
                        <a:rPr lang="en-US" sz="1000" baseline="0" dirty="0" smtClean="0">
                          <a:latin typeface="+mn-lt"/>
                          <a:ea typeface="Calibri"/>
                          <a:cs typeface="Mangal"/>
                        </a:rPr>
                        <a:t> Faculty of Department </a:t>
                      </a:r>
                      <a:endParaRPr lang="en-US" sz="1000" dirty="0" smtClean="0">
                        <a:latin typeface="+mn-lt"/>
                        <a:ea typeface="Calibri"/>
                        <a:cs typeface="Mangal"/>
                      </a:endParaRPr>
                    </a:p>
                    <a:p>
                      <a:endParaRPr lang="en-US" sz="1000" dirty="0"/>
                    </a:p>
                  </a:txBody>
                  <a:tcPr marL="68579" marR="6857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1000" dirty="0" smtClean="0">
                          <a:latin typeface="+mn-lt"/>
                          <a:ea typeface="Calibri"/>
                          <a:cs typeface="Mangal"/>
                        </a:rPr>
                        <a:t>Dr. </a:t>
                      </a:r>
                      <a:r>
                        <a:rPr lang="en-US" sz="1000" dirty="0" err="1" smtClean="0">
                          <a:latin typeface="+mn-lt"/>
                          <a:ea typeface="Calibri"/>
                          <a:cs typeface="Mangal"/>
                        </a:rPr>
                        <a:t>Shibani</a:t>
                      </a:r>
                      <a:r>
                        <a:rPr lang="en-US" sz="1000" baseline="0" dirty="0" smtClean="0">
                          <a:latin typeface="+mn-lt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000" baseline="0" dirty="0" err="1" smtClean="0">
                          <a:latin typeface="+mn-lt"/>
                          <a:ea typeface="Calibri"/>
                          <a:cs typeface="Mangal"/>
                        </a:rPr>
                        <a:t>Basu</a:t>
                      </a:r>
                      <a:r>
                        <a:rPr lang="en-US" sz="1000" baseline="0" dirty="0" smtClean="0">
                          <a:latin typeface="+mn-lt"/>
                          <a:ea typeface="Calibri"/>
                          <a:cs typeface="Mangal"/>
                        </a:rPr>
                        <a:t> Bhopal</a:t>
                      </a: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1000" baseline="0" dirty="0" smtClean="0">
                          <a:latin typeface="+mn-lt"/>
                          <a:ea typeface="Calibri"/>
                          <a:cs typeface="Mangal"/>
                        </a:rPr>
                        <a:t>Dr. </a:t>
                      </a:r>
                      <a:r>
                        <a:rPr lang="en-US" sz="1000" baseline="0" dirty="0" err="1" smtClean="0">
                          <a:latin typeface="+mn-lt"/>
                          <a:ea typeface="Calibri"/>
                          <a:cs typeface="Mangal"/>
                        </a:rPr>
                        <a:t>Deepti</a:t>
                      </a:r>
                      <a:r>
                        <a:rPr lang="en-US" sz="1000" baseline="0" dirty="0" smtClean="0">
                          <a:latin typeface="+mn-lt"/>
                          <a:ea typeface="Calibri"/>
                          <a:cs typeface="Mangal"/>
                        </a:rPr>
                        <a:t> Jain </a:t>
                      </a:r>
                      <a:r>
                        <a:rPr lang="en-US" sz="1000" baseline="0" dirty="0" err="1" smtClean="0">
                          <a:latin typeface="+mn-lt"/>
                          <a:ea typeface="Calibri"/>
                          <a:cs typeface="Mangal"/>
                        </a:rPr>
                        <a:t>Chhindwara</a:t>
                      </a:r>
                      <a:endParaRPr lang="en-US" sz="1000" dirty="0" smtClean="0">
                        <a:latin typeface="+mn-lt"/>
                        <a:ea typeface="Calibri"/>
                        <a:cs typeface="Mangal"/>
                      </a:endParaRP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endParaRPr lang="en-US" sz="1000" dirty="0">
                        <a:latin typeface="+mn-lt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64385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 smtClean="0">
                          <a:latin typeface="Arial"/>
                          <a:ea typeface="Calibri"/>
                          <a:cs typeface="Mangal"/>
                        </a:rPr>
                        <a:t>Environmental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dirty="0" smtClean="0">
                          <a:latin typeface="Arial"/>
                          <a:ea typeface="Calibri"/>
                          <a:cs typeface="Mangal"/>
                        </a:rPr>
                        <a:t>Studies (FC)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57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Dr.</a:t>
                      </a:r>
                      <a:r>
                        <a:rPr lang="en-US" sz="1000" baseline="0" dirty="0" smtClean="0"/>
                        <a:t> </a:t>
                      </a:r>
                      <a:r>
                        <a:rPr lang="en-US" sz="1000" baseline="0" dirty="0" err="1" smtClean="0"/>
                        <a:t>Sujata</a:t>
                      </a:r>
                      <a:r>
                        <a:rPr lang="en-US" sz="1000" baseline="0" dirty="0" smtClean="0"/>
                        <a:t> Kumar</a:t>
                      </a:r>
                      <a:endParaRPr lang="en-US" sz="1000" dirty="0" smtClean="0"/>
                    </a:p>
                    <a:p>
                      <a:endParaRPr lang="en-US" sz="1800" dirty="0"/>
                    </a:p>
                  </a:txBody>
                  <a:tcPr marL="68579" marR="68579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Dr. </a:t>
                      </a:r>
                      <a:r>
                        <a:rPr lang="en-US" sz="800" dirty="0" err="1" smtClean="0">
                          <a:latin typeface="Arial"/>
                          <a:ea typeface="Calibri"/>
                          <a:cs typeface="Mangal"/>
                        </a:rPr>
                        <a:t>Purnima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Beohar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Jabalpur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 smtClean="0">
                          <a:latin typeface="Arial"/>
                          <a:ea typeface="Calibri"/>
                          <a:cs typeface="Mangal"/>
                        </a:rPr>
                        <a:t>Dr.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Shubhi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Mathur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Jabalpur 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-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800" dirty="0">
                          <a:latin typeface="Arial"/>
                          <a:ea typeface="Calibri"/>
                          <a:cs typeface="Mangal"/>
                        </a:rPr>
                        <a:t>Dr. </a:t>
                      </a:r>
                      <a:r>
                        <a:rPr lang="en-US" sz="800" dirty="0" smtClean="0">
                          <a:latin typeface="Arial"/>
                          <a:ea typeface="Calibri"/>
                          <a:cs typeface="Mangal"/>
                        </a:rPr>
                        <a:t>B.N.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800" baseline="0" dirty="0" err="1" smtClean="0">
                          <a:latin typeface="Arial"/>
                          <a:ea typeface="Calibri"/>
                          <a:cs typeface="Mangal"/>
                        </a:rPr>
                        <a:t>Triphati</a:t>
                      </a:r>
                      <a:r>
                        <a:rPr lang="en-US" sz="800" baseline="0" dirty="0" smtClean="0">
                          <a:latin typeface="Arial"/>
                          <a:ea typeface="Calibri"/>
                          <a:cs typeface="Mangal"/>
                        </a:rPr>
                        <a:t> 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Dr. R.K</a:t>
                      </a:r>
                      <a:r>
                        <a:rPr lang="en-US" sz="1000" baseline="0" dirty="0" smtClean="0"/>
                        <a:t>. </a:t>
                      </a:r>
                      <a:r>
                        <a:rPr lang="en-US" sz="1000" baseline="0" dirty="0" err="1" smtClean="0"/>
                        <a:t>Srivastava</a:t>
                      </a:r>
                      <a:r>
                        <a:rPr lang="en-US" sz="1000" baseline="0" dirty="0" smtClean="0"/>
                        <a:t>,</a:t>
                      </a:r>
                    </a:p>
                    <a:p>
                      <a:pPr marL="0" marR="0" indent="0" algn="l" defTabSz="957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latin typeface="+mn-lt"/>
                          <a:ea typeface="Calibri"/>
                          <a:cs typeface="Mangal"/>
                        </a:rPr>
                        <a:t>Entire</a:t>
                      </a:r>
                      <a:r>
                        <a:rPr lang="en-US" sz="1000" baseline="0" dirty="0" smtClean="0">
                          <a:latin typeface="+mn-lt"/>
                          <a:ea typeface="Calibri"/>
                          <a:cs typeface="Mangal"/>
                        </a:rPr>
                        <a:t> Faculty of Department </a:t>
                      </a:r>
                      <a:endParaRPr lang="en-US" sz="1000" dirty="0" smtClean="0">
                        <a:latin typeface="+mn-lt"/>
                        <a:ea typeface="Calibri"/>
                        <a:cs typeface="Mangal"/>
                      </a:endParaRPr>
                    </a:p>
                    <a:p>
                      <a:endParaRPr lang="en-US" sz="1000" dirty="0"/>
                    </a:p>
                  </a:txBody>
                  <a:tcPr marL="68579" marR="68579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1000" dirty="0" smtClean="0">
                          <a:latin typeface="+mn-lt"/>
                          <a:ea typeface="Calibri"/>
                          <a:cs typeface="Mangal"/>
                        </a:rPr>
                        <a:t>Dr. </a:t>
                      </a:r>
                      <a:r>
                        <a:rPr lang="en-US" sz="1000" dirty="0" err="1" smtClean="0">
                          <a:latin typeface="+mn-lt"/>
                          <a:ea typeface="Calibri"/>
                          <a:cs typeface="Mangal"/>
                        </a:rPr>
                        <a:t>Shibani</a:t>
                      </a:r>
                      <a:r>
                        <a:rPr lang="en-US" sz="1000" baseline="0" dirty="0" smtClean="0">
                          <a:latin typeface="+mn-lt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000" baseline="0" dirty="0" err="1" smtClean="0">
                          <a:latin typeface="+mn-lt"/>
                          <a:ea typeface="Calibri"/>
                          <a:cs typeface="Mangal"/>
                        </a:rPr>
                        <a:t>Basu</a:t>
                      </a:r>
                      <a:r>
                        <a:rPr lang="en-US" sz="1000" baseline="0" dirty="0" smtClean="0">
                          <a:latin typeface="+mn-lt"/>
                          <a:ea typeface="Calibri"/>
                          <a:cs typeface="Mangal"/>
                        </a:rPr>
                        <a:t> ,Bhopal</a:t>
                      </a: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1000" baseline="0" dirty="0" smtClean="0">
                          <a:latin typeface="+mn-lt"/>
                          <a:ea typeface="Calibri"/>
                          <a:cs typeface="Mangal"/>
                        </a:rPr>
                        <a:t>Dr. </a:t>
                      </a:r>
                      <a:r>
                        <a:rPr lang="en-US" sz="1000" baseline="0" dirty="0" err="1" smtClean="0">
                          <a:latin typeface="+mn-lt"/>
                          <a:ea typeface="Calibri"/>
                          <a:cs typeface="Mangal"/>
                        </a:rPr>
                        <a:t>Deepti</a:t>
                      </a:r>
                      <a:r>
                        <a:rPr lang="en-US" sz="1000" baseline="0" dirty="0" smtClean="0">
                          <a:latin typeface="+mn-lt"/>
                          <a:ea typeface="Calibri"/>
                          <a:cs typeface="Mangal"/>
                        </a:rPr>
                        <a:t> Jain </a:t>
                      </a:r>
                      <a:r>
                        <a:rPr lang="en-US" sz="1000" baseline="0" dirty="0" err="1" smtClean="0">
                          <a:latin typeface="+mn-lt"/>
                          <a:ea typeface="Calibri"/>
                          <a:cs typeface="Mangal"/>
                        </a:rPr>
                        <a:t>Chhindwara</a:t>
                      </a:r>
                      <a:endParaRPr lang="en-US" sz="1000" dirty="0" smtClean="0">
                        <a:latin typeface="+mn-lt"/>
                        <a:ea typeface="Calibri"/>
                        <a:cs typeface="Mangal"/>
                      </a:endParaRP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61887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10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Mangal"/>
                        </a:rPr>
                        <a:t>Sports</a:t>
                      </a:r>
                      <a:endParaRPr lang="en-US" sz="1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1000" dirty="0" smtClean="0">
                          <a:latin typeface="Calibri"/>
                          <a:ea typeface="Calibri"/>
                          <a:cs typeface="Mangal"/>
                        </a:rPr>
                        <a:t>Physical</a:t>
                      </a:r>
                      <a:r>
                        <a:rPr lang="en-US" sz="1000" baseline="0" dirty="0" smtClean="0">
                          <a:latin typeface="Calibri"/>
                          <a:ea typeface="Calibri"/>
                          <a:cs typeface="Mangal"/>
                        </a:rPr>
                        <a:t> Education 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Dr. </a:t>
                      </a:r>
                      <a:r>
                        <a:rPr lang="en-US" sz="1000" dirty="0" err="1" smtClean="0"/>
                        <a:t>Ramesh</a:t>
                      </a:r>
                      <a:r>
                        <a:rPr lang="en-US" sz="1000" dirty="0" smtClean="0"/>
                        <a:t> </a:t>
                      </a:r>
                      <a:r>
                        <a:rPr lang="en-US" sz="1000" dirty="0" err="1" smtClean="0"/>
                        <a:t>Shukla</a:t>
                      </a:r>
                      <a:endParaRPr lang="en-US" sz="1000" dirty="0"/>
                    </a:p>
                  </a:txBody>
                  <a:tcPr marL="68579" marR="6857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1000" dirty="0" smtClean="0">
                          <a:latin typeface="Calibri"/>
                          <a:ea typeface="Calibri"/>
                          <a:cs typeface="Mangal"/>
                        </a:rPr>
                        <a:t>Dr. </a:t>
                      </a:r>
                      <a:r>
                        <a:rPr lang="en-US" sz="1000" dirty="0" err="1" smtClean="0">
                          <a:latin typeface="Calibri"/>
                          <a:ea typeface="Calibri"/>
                          <a:cs typeface="Mangal"/>
                        </a:rPr>
                        <a:t>Adarsh</a:t>
                      </a:r>
                      <a:r>
                        <a:rPr lang="en-US" sz="1000" dirty="0" smtClean="0">
                          <a:latin typeface="Calibri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000" dirty="0" err="1" smtClean="0">
                          <a:latin typeface="Calibri"/>
                          <a:ea typeface="Calibri"/>
                          <a:cs typeface="Mangal"/>
                        </a:rPr>
                        <a:t>Tiwari</a:t>
                      </a:r>
                      <a:r>
                        <a:rPr lang="en-US" sz="1000" dirty="0" smtClean="0">
                          <a:latin typeface="Calibri"/>
                          <a:ea typeface="Calibri"/>
                          <a:cs typeface="Mangal"/>
                        </a:rPr>
                        <a:t>,</a:t>
                      </a:r>
                      <a:r>
                        <a:rPr lang="en-US" sz="1000" baseline="0" dirty="0" smtClean="0">
                          <a:latin typeface="Calibri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000" baseline="0" dirty="0" err="1" smtClean="0">
                          <a:latin typeface="Calibri"/>
                          <a:ea typeface="Calibri"/>
                          <a:cs typeface="Mangal"/>
                        </a:rPr>
                        <a:t>Shahdol</a:t>
                      </a:r>
                      <a:r>
                        <a:rPr lang="en-US" sz="1000" baseline="0" dirty="0" smtClean="0">
                          <a:latin typeface="Calibri"/>
                          <a:ea typeface="Calibri"/>
                          <a:cs typeface="Mangal"/>
                        </a:rPr>
                        <a:t> 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1000" dirty="0" err="1" smtClean="0">
                          <a:latin typeface="Calibri"/>
                          <a:ea typeface="Calibri"/>
                          <a:cs typeface="Mangal"/>
                        </a:rPr>
                        <a:t>Shri</a:t>
                      </a:r>
                      <a:r>
                        <a:rPr lang="en-US" sz="1000" dirty="0" smtClean="0">
                          <a:latin typeface="Calibri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000" dirty="0" err="1" smtClean="0">
                          <a:latin typeface="Calibri"/>
                          <a:ea typeface="Calibri"/>
                          <a:cs typeface="Mangal"/>
                        </a:rPr>
                        <a:t>deepak</a:t>
                      </a:r>
                      <a:r>
                        <a:rPr lang="en-US" sz="1000" baseline="0" dirty="0" smtClean="0">
                          <a:latin typeface="Calibri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000" baseline="0" dirty="0" err="1" smtClean="0">
                          <a:latin typeface="Calibri"/>
                          <a:ea typeface="Calibri"/>
                          <a:cs typeface="Mangal"/>
                        </a:rPr>
                        <a:t>Sangi</a:t>
                      </a:r>
                      <a:r>
                        <a:rPr lang="en-US" sz="1000" baseline="0" dirty="0" smtClean="0">
                          <a:latin typeface="Calibri"/>
                          <a:ea typeface="Calibri"/>
                          <a:cs typeface="Mangal"/>
                        </a:rPr>
                        <a:t> 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1000" dirty="0" err="1" smtClean="0">
                          <a:latin typeface="Calibri"/>
                          <a:ea typeface="Calibri"/>
                          <a:cs typeface="Mangal"/>
                        </a:rPr>
                        <a:t>Shri</a:t>
                      </a:r>
                      <a:r>
                        <a:rPr lang="en-US" sz="1000" dirty="0" smtClean="0">
                          <a:latin typeface="Calibri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000" dirty="0" err="1" smtClean="0">
                          <a:latin typeface="Calibri"/>
                          <a:ea typeface="Calibri"/>
                          <a:cs typeface="Mangal"/>
                        </a:rPr>
                        <a:t>Ramesh</a:t>
                      </a:r>
                      <a:r>
                        <a:rPr lang="en-US" sz="1000" dirty="0" smtClean="0">
                          <a:latin typeface="Calibri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000" dirty="0" err="1" smtClean="0">
                          <a:latin typeface="Calibri"/>
                          <a:ea typeface="Calibri"/>
                          <a:cs typeface="Mangal"/>
                        </a:rPr>
                        <a:t>Shukla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1000" dirty="0" err="1" smtClean="0">
                          <a:latin typeface="Calibri"/>
                          <a:ea typeface="Calibri"/>
                          <a:cs typeface="Mangal"/>
                        </a:rPr>
                        <a:t>Shri</a:t>
                      </a:r>
                      <a:r>
                        <a:rPr lang="en-US" sz="1000" dirty="0" smtClean="0">
                          <a:latin typeface="Calibri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000" dirty="0" err="1" smtClean="0">
                          <a:latin typeface="Calibri"/>
                          <a:ea typeface="Calibri"/>
                          <a:cs typeface="Mangal"/>
                        </a:rPr>
                        <a:t>Gunwant</a:t>
                      </a:r>
                      <a:r>
                        <a:rPr lang="en-US" sz="1000" dirty="0" smtClean="0">
                          <a:latin typeface="Calibri"/>
                          <a:ea typeface="Calibri"/>
                          <a:cs typeface="Mangal"/>
                        </a:rPr>
                        <a:t> Singh</a:t>
                      </a:r>
                      <a:r>
                        <a:rPr lang="en-US" sz="1000" baseline="0" dirty="0" smtClean="0">
                          <a:latin typeface="Calibri"/>
                          <a:ea typeface="Calibri"/>
                          <a:cs typeface="Mangal"/>
                        </a:rPr>
                        <a:t> Jabalpur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57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latin typeface="+mn-lt"/>
                          <a:ea typeface="Calibri"/>
                          <a:cs typeface="Mangal"/>
                        </a:rPr>
                        <a:t>Entire</a:t>
                      </a:r>
                      <a:r>
                        <a:rPr lang="en-US" sz="1000" baseline="0" dirty="0" smtClean="0">
                          <a:latin typeface="+mn-lt"/>
                          <a:ea typeface="Calibri"/>
                          <a:cs typeface="Mangal"/>
                        </a:rPr>
                        <a:t> Faculty of Department </a:t>
                      </a:r>
                      <a:endParaRPr lang="en-US" sz="1000" dirty="0" smtClean="0">
                        <a:latin typeface="+mn-lt"/>
                        <a:ea typeface="Calibri"/>
                        <a:cs typeface="Mangal"/>
                      </a:endParaRPr>
                    </a:p>
                    <a:p>
                      <a:endParaRPr lang="en-US" sz="1000" dirty="0"/>
                    </a:p>
                  </a:txBody>
                  <a:tcPr marL="68579" marR="6857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577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</a:tabLst>
                        <a:defRPr/>
                      </a:pPr>
                      <a:r>
                        <a:rPr lang="en-US" sz="1000" dirty="0" smtClean="0">
                          <a:latin typeface="+mn-lt"/>
                          <a:ea typeface="Calibri"/>
                          <a:cs typeface="Mangal"/>
                        </a:rPr>
                        <a:t>Dr. </a:t>
                      </a:r>
                      <a:r>
                        <a:rPr lang="en-US" sz="1000" dirty="0" err="1" smtClean="0">
                          <a:latin typeface="+mn-lt"/>
                          <a:ea typeface="Calibri"/>
                          <a:cs typeface="Mangal"/>
                        </a:rPr>
                        <a:t>Adarsh</a:t>
                      </a:r>
                      <a:r>
                        <a:rPr lang="en-US" sz="1000" dirty="0" smtClean="0">
                          <a:latin typeface="+mn-lt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000" dirty="0" err="1" smtClean="0">
                          <a:latin typeface="+mn-lt"/>
                          <a:ea typeface="Calibri"/>
                          <a:cs typeface="Mangal"/>
                        </a:rPr>
                        <a:t>Tiwari</a:t>
                      </a:r>
                      <a:r>
                        <a:rPr lang="en-US" sz="1000" dirty="0" smtClean="0">
                          <a:latin typeface="+mn-lt"/>
                          <a:ea typeface="Calibri"/>
                          <a:cs typeface="Mangal"/>
                        </a:rPr>
                        <a:t>,</a:t>
                      </a:r>
                      <a:r>
                        <a:rPr lang="en-US" sz="1000" baseline="0" dirty="0" smtClean="0">
                          <a:latin typeface="+mn-lt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000" baseline="0" dirty="0" err="1" smtClean="0">
                          <a:latin typeface="+mn-lt"/>
                          <a:ea typeface="Calibri"/>
                          <a:cs typeface="Mangal"/>
                        </a:rPr>
                        <a:t>Shahdol</a:t>
                      </a:r>
                      <a:r>
                        <a:rPr lang="en-US" sz="1000" baseline="0" dirty="0" smtClean="0">
                          <a:latin typeface="+mn-lt"/>
                          <a:ea typeface="Calibri"/>
                          <a:cs typeface="Mangal"/>
                        </a:rPr>
                        <a:t> </a:t>
                      </a:r>
                      <a:endParaRPr lang="en-US" sz="1000" dirty="0" smtClean="0">
                        <a:latin typeface="+mn-lt"/>
                        <a:ea typeface="Calibri"/>
                        <a:cs typeface="Mangal"/>
                      </a:endParaRP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00100" algn="l"/>
                        </a:tabLst>
                      </a:pPr>
                      <a:r>
                        <a:rPr lang="en-US" sz="1000" dirty="0" smtClean="0">
                          <a:latin typeface="Calibri"/>
                          <a:ea typeface="Calibri"/>
                          <a:cs typeface="Mangal"/>
                        </a:rPr>
                        <a:t>Dr.</a:t>
                      </a:r>
                      <a:r>
                        <a:rPr lang="en-US" sz="1000" baseline="0" dirty="0" smtClean="0">
                          <a:latin typeface="Calibri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000" baseline="0" dirty="0" err="1" smtClean="0">
                          <a:latin typeface="Calibri"/>
                          <a:ea typeface="Calibri"/>
                          <a:cs typeface="Mangal"/>
                        </a:rPr>
                        <a:t>Sanjeet</a:t>
                      </a:r>
                      <a:r>
                        <a:rPr lang="en-US" sz="1000" baseline="0" dirty="0" smtClean="0">
                          <a:latin typeface="Calibri"/>
                          <a:ea typeface="Calibri"/>
                          <a:cs typeface="Mangal"/>
                        </a:rPr>
                        <a:t> </a:t>
                      </a:r>
                      <a:r>
                        <a:rPr lang="en-US" sz="1000" baseline="0" dirty="0" err="1" smtClean="0">
                          <a:latin typeface="Calibri"/>
                          <a:ea typeface="Calibri"/>
                          <a:cs typeface="Mangal"/>
                        </a:rPr>
                        <a:t>Sardar,Bilaspur</a:t>
                      </a:r>
                      <a:endParaRPr lang="en-US" sz="1000" dirty="0">
                        <a:latin typeface="Calibri"/>
                        <a:ea typeface="Calibri"/>
                        <a:cs typeface="Mangal"/>
                      </a:endParaRPr>
                    </a:p>
                  </a:txBody>
                  <a:tcPr marL="68579" marR="68579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3090637" y="678767"/>
            <a:ext cx="3843564" cy="464234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3014436" y="609601"/>
            <a:ext cx="3860801" cy="478971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Anti Ragging Committee</a:t>
            </a:r>
          </a:p>
        </p:txBody>
      </p:sp>
      <p:sp>
        <p:nvSpPr>
          <p:cNvPr id="42" name="Rectangle 41"/>
          <p:cNvSpPr/>
          <p:nvPr/>
        </p:nvSpPr>
        <p:spPr>
          <a:xfrm>
            <a:off x="3657601" y="1600201"/>
            <a:ext cx="2590799" cy="60959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 Ravi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Katare</a:t>
            </a:r>
            <a:endParaRPr lang="en-US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cxnSp>
        <p:nvCxnSpPr>
          <p:cNvPr id="44" name="Straight Connector 43"/>
          <p:cNvCxnSpPr/>
          <p:nvPr/>
        </p:nvCxnSpPr>
        <p:spPr>
          <a:xfrm rot="5400000">
            <a:off x="4724399" y="13708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3733801" y="2667001"/>
            <a:ext cx="2438398" cy="45719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Uasha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Mashram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4725194" y="24376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3733801" y="3733801"/>
            <a:ext cx="2438398" cy="45719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Sankalp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Jogi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733801" y="3200401"/>
            <a:ext cx="2438398" cy="45719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Preeti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Khare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581400" y="4800600"/>
            <a:ext cx="2743202" cy="4572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Student’s Representative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733801" y="4267201"/>
            <a:ext cx="2438398" cy="45719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Ajay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Gond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3166838" y="381001"/>
            <a:ext cx="3843564" cy="685800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3090637" y="304801"/>
            <a:ext cx="3860801" cy="707571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Discipline Committee</a:t>
            </a:r>
          </a:p>
        </p:txBody>
      </p:sp>
      <p:cxnSp>
        <p:nvCxnSpPr>
          <p:cNvPr id="44" name="Straight Connector 43"/>
          <p:cNvCxnSpPr/>
          <p:nvPr/>
        </p:nvCxnSpPr>
        <p:spPr>
          <a:xfrm rot="5400000">
            <a:off x="3429795" y="4190207"/>
            <a:ext cx="32004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rot="5400000">
            <a:off x="4877595" y="20566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2743199" y="3276601"/>
            <a:ext cx="1981200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S.K. Singh</a:t>
            </a:r>
          </a:p>
        </p:txBody>
      </p:sp>
      <p:cxnSp>
        <p:nvCxnSpPr>
          <p:cNvPr id="52" name="Straight Connector 51"/>
          <p:cNvCxnSpPr/>
          <p:nvPr/>
        </p:nvCxnSpPr>
        <p:spPr>
          <a:xfrm rot="5400000">
            <a:off x="4877595" y="12184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2667001" y="2743201"/>
            <a:ext cx="2057400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Shikha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Saxena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886201" y="2133601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257800" y="3886201"/>
            <a:ext cx="2438400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Onkarnath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Dubey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5257800" y="3276601"/>
            <a:ext cx="2133600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M.K.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Bhardwaj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3581400" y="5791200"/>
            <a:ext cx="2743202" cy="4572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Student’s Representative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257800" y="2743201"/>
            <a:ext cx="2133600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Jaya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Bajpai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2209801" y="5105401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Pratiksha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Gaur</a:t>
            </a:r>
          </a:p>
        </p:txBody>
      </p:sp>
      <p:sp>
        <p:nvSpPr>
          <p:cNvPr id="32" name="Rectangle 31"/>
          <p:cNvSpPr/>
          <p:nvPr/>
        </p:nvSpPr>
        <p:spPr>
          <a:xfrm>
            <a:off x="2133600" y="3886201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Sanjay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Awasthi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2209801" y="4495801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Ramesh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Shukla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5257801" y="4495801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Rohni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Singh </a:t>
            </a:r>
          </a:p>
        </p:txBody>
      </p:sp>
      <p:sp>
        <p:nvSpPr>
          <p:cNvPr id="35" name="Rectangle 34"/>
          <p:cNvSpPr/>
          <p:nvPr/>
        </p:nvSpPr>
        <p:spPr>
          <a:xfrm>
            <a:off x="5257801" y="5105401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Ishwar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lal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dangi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</p:txBody>
      </p:sp>
      <p:cxnSp>
        <p:nvCxnSpPr>
          <p:cNvPr id="64" name="Straight Arrow Connector 63"/>
          <p:cNvCxnSpPr/>
          <p:nvPr/>
        </p:nvCxnSpPr>
        <p:spPr>
          <a:xfrm>
            <a:off x="4800600" y="2894012"/>
            <a:ext cx="4572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>
            <a:off x="4800600" y="3503612"/>
            <a:ext cx="4572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>
            <a:off x="4800600" y="4113212"/>
            <a:ext cx="4572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/>
          <p:nvPr/>
        </p:nvCxnSpPr>
        <p:spPr>
          <a:xfrm>
            <a:off x="4800600" y="4722812"/>
            <a:ext cx="4572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>
          <a:xfrm>
            <a:off x="4800600" y="5334000"/>
            <a:ext cx="4572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3733801" y="1371601"/>
            <a:ext cx="2743199" cy="60959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/>
              <a:t>Dr. </a:t>
            </a:r>
            <a:r>
              <a:rPr lang="en-US" b="1" dirty="0" err="1" smtClean="0"/>
              <a:t>Prashant</a:t>
            </a:r>
            <a:r>
              <a:rPr lang="en-US" b="1" dirty="0" smtClean="0"/>
              <a:t> </a:t>
            </a:r>
            <a:r>
              <a:rPr lang="en-US" b="1" dirty="0" err="1" smtClean="0"/>
              <a:t>kumar</a:t>
            </a:r>
            <a:r>
              <a:rPr lang="en-US" b="1" dirty="0" smtClean="0"/>
              <a:t> </a:t>
            </a:r>
            <a:r>
              <a:rPr lang="en-US" b="1" dirty="0" err="1" smtClean="0"/>
              <a:t>Selot</a:t>
            </a:r>
            <a:endParaRPr lang="en-US" b="1" dirty="0" smtClean="0"/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  <a:endParaRPr lang="en-US" b="1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1219200" y="228601"/>
            <a:ext cx="7543800" cy="685800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1219200" y="152401"/>
            <a:ext cx="7543800" cy="707571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Teacher Guardian </a:t>
            </a:r>
            <a:r>
              <a:rPr lang="en-US" sz="2400" b="1" dirty="0" err="1" smtClean="0">
                <a:solidFill>
                  <a:srgbClr val="FFFF00"/>
                </a:solidFill>
              </a:rPr>
              <a:t>Yojna</a:t>
            </a:r>
            <a:r>
              <a:rPr lang="en-US" sz="2400" b="1" dirty="0" smtClean="0">
                <a:solidFill>
                  <a:srgbClr val="FFFF00"/>
                </a:solidFill>
              </a:rPr>
              <a:t>/Student Attendance Collection</a:t>
            </a:r>
          </a:p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&amp; Maintenance Committee </a:t>
            </a:r>
          </a:p>
        </p:txBody>
      </p:sp>
      <p:sp>
        <p:nvSpPr>
          <p:cNvPr id="42" name="Rectangle 41"/>
          <p:cNvSpPr/>
          <p:nvPr/>
        </p:nvSpPr>
        <p:spPr>
          <a:xfrm>
            <a:off x="3581400" y="1371601"/>
            <a:ext cx="2590799" cy="67491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Manjula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Bajpai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cxnSp>
        <p:nvCxnSpPr>
          <p:cNvPr id="44" name="Straight Connector 43"/>
          <p:cNvCxnSpPr/>
          <p:nvPr/>
        </p:nvCxnSpPr>
        <p:spPr>
          <a:xfrm rot="5400000">
            <a:off x="4648198" y="11422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4866821" y="3492155"/>
            <a:ext cx="321101" cy="102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4866821" y="4038600"/>
            <a:ext cx="321101" cy="102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5161640" y="3189516"/>
            <a:ext cx="2229760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Meena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Khanna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362200" y="3200401"/>
            <a:ext cx="2229760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Sanjay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Awashti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 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29" name="Straight Connector 28"/>
          <p:cNvCxnSpPr/>
          <p:nvPr/>
        </p:nvCxnSpPr>
        <p:spPr>
          <a:xfrm rot="16200000" flipH="1">
            <a:off x="4333582" y="3495383"/>
            <a:ext cx="1077688" cy="875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5181600" y="3810001"/>
            <a:ext cx="2219780" cy="3810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Pratiksha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Gaur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 rot="16200000" flipH="1">
            <a:off x="4681926" y="2232641"/>
            <a:ext cx="381000" cy="875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3733802" y="2503716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362200" y="3810001"/>
            <a:ext cx="2229760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Savita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Verma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 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24" name="Straight Arrow Connector 23"/>
          <p:cNvCxnSpPr/>
          <p:nvPr/>
        </p:nvCxnSpPr>
        <p:spPr>
          <a:xfrm rot="10800000">
            <a:off x="4572001" y="3505200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rot="10800000">
            <a:off x="4572001" y="4038600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1905000" y="424544"/>
            <a:ext cx="6172201" cy="718456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1828799" y="348344"/>
            <a:ext cx="6172201" cy="718457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SC, ST Students Complaint </a:t>
            </a:r>
            <a:r>
              <a:rPr lang="en-US" sz="2400" b="1" dirty="0" err="1" smtClean="0">
                <a:solidFill>
                  <a:srgbClr val="FFFF00"/>
                </a:solidFill>
              </a:rPr>
              <a:t>Redressal</a:t>
            </a:r>
            <a:r>
              <a:rPr lang="en-US" sz="2400" b="1" dirty="0" smtClean="0">
                <a:solidFill>
                  <a:srgbClr val="FFFF00"/>
                </a:solidFill>
              </a:rPr>
              <a:t> and welfare cell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505201" y="1905000"/>
            <a:ext cx="2667001" cy="609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800" b="1" dirty="0" smtClean="0">
                <a:solidFill>
                  <a:schemeClr val="accent1">
                    <a:lumMod val="50000"/>
                  </a:schemeClr>
                </a:solidFill>
              </a:rPr>
              <a:t>Dr. A.K. Bagri</a:t>
            </a:r>
          </a:p>
          <a:p>
            <a:pPr algn="ctr"/>
            <a:r>
              <a:rPr lang="en-US" sz="1800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  <a:endParaRPr lang="en-US" sz="1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1600201" y="3396344"/>
            <a:ext cx="2793092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Rekha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Agrawal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5257801" y="3352801"/>
            <a:ext cx="2716893" cy="4898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Meenakshi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Kapoor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24" name="Straight Arrow Connector 23"/>
          <p:cNvCxnSpPr>
            <a:endCxn id="21" idx="0"/>
          </p:cNvCxnSpPr>
          <p:nvPr/>
        </p:nvCxnSpPr>
        <p:spPr>
          <a:xfrm rot="5400000">
            <a:off x="4419601" y="1485900"/>
            <a:ext cx="838200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5400000">
            <a:off x="4719978" y="26662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5400000">
            <a:off x="3908767" y="4288972"/>
            <a:ext cx="1936866" cy="79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3733802" y="2819401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  <p:cxnSp>
        <p:nvCxnSpPr>
          <p:cNvPr id="54" name="Straight Arrow Connector 53"/>
          <p:cNvCxnSpPr/>
          <p:nvPr/>
        </p:nvCxnSpPr>
        <p:spPr>
          <a:xfrm rot="10800000">
            <a:off x="4419599" y="3656011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 rot="10800000">
            <a:off x="4419601" y="4191000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1600201" y="3962401"/>
            <a:ext cx="2793094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Varsha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Aglave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1600201" y="4495801"/>
            <a:ext cx="2793094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accent1">
                    <a:lumMod val="50000"/>
                  </a:schemeClr>
                </a:solidFill>
              </a:rPr>
              <a:t>Dr. M.L. </a:t>
            </a:r>
            <a:r>
              <a:rPr lang="en-US" sz="1800" b="1" dirty="0" err="1" smtClean="0">
                <a:solidFill>
                  <a:schemeClr val="accent1">
                    <a:lumMod val="50000"/>
                  </a:schemeClr>
                </a:solidFill>
              </a:rPr>
              <a:t>Khubchandani</a:t>
            </a:r>
            <a:endParaRPr lang="en-US" sz="1800" b="1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600201" y="5029200"/>
            <a:ext cx="2793093" cy="4572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Madhu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Dubey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Swarnkar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33" name="Straight Arrow Connector 32"/>
          <p:cNvCxnSpPr/>
          <p:nvPr/>
        </p:nvCxnSpPr>
        <p:spPr>
          <a:xfrm rot="10800000">
            <a:off x="4419602" y="4724400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rot="10800000">
            <a:off x="4419602" y="5256211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5257800" y="4495800"/>
            <a:ext cx="2743202" cy="4572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Student’s Representative</a:t>
            </a:r>
          </a:p>
        </p:txBody>
      </p:sp>
      <p:cxnSp>
        <p:nvCxnSpPr>
          <p:cNvPr id="37" name="Straight Arrow Connector 36"/>
          <p:cNvCxnSpPr/>
          <p:nvPr/>
        </p:nvCxnSpPr>
        <p:spPr>
          <a:xfrm flipV="1">
            <a:off x="4800600" y="3657600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flipV="1">
            <a:off x="4800600" y="4189412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2" name="Rectangle 41"/>
          <p:cNvSpPr/>
          <p:nvPr/>
        </p:nvSpPr>
        <p:spPr>
          <a:xfrm>
            <a:off x="5257801" y="3962401"/>
            <a:ext cx="2716893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Ranju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Kundra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44" name="Straight Arrow Connector 43"/>
          <p:cNvCxnSpPr/>
          <p:nvPr/>
        </p:nvCxnSpPr>
        <p:spPr>
          <a:xfrm flipV="1">
            <a:off x="4800600" y="4722812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905000" y="424544"/>
            <a:ext cx="6172201" cy="718456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828799" y="348344"/>
            <a:ext cx="6172201" cy="718457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New Education Policy and Digital Locker Regulation Committee</a:t>
            </a:r>
          </a:p>
        </p:txBody>
      </p:sp>
      <p:sp>
        <p:nvSpPr>
          <p:cNvPr id="6" name="Rectangle 5"/>
          <p:cNvSpPr/>
          <p:nvPr/>
        </p:nvSpPr>
        <p:spPr>
          <a:xfrm>
            <a:off x="3505201" y="1905000"/>
            <a:ext cx="2667001" cy="609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800" b="1" dirty="0" smtClean="0">
                <a:solidFill>
                  <a:schemeClr val="accent1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Shikha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Saxena</a:t>
            </a:r>
            <a:endParaRPr lang="en-US" sz="1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sz="1800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  <a:endParaRPr lang="en-US" sz="1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34001" y="3429000"/>
            <a:ext cx="2716893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S.N.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Shukla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334001" y="3962401"/>
            <a:ext cx="2716893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Virandra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K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umar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Saket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                                            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rot="5400000">
            <a:off x="4457702" y="1485901"/>
            <a:ext cx="838198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>
            <a:off x="4719978" y="26662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4175467" y="4022271"/>
            <a:ext cx="1403466" cy="79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3733802" y="2819401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 rot="10800000">
            <a:off x="4419599" y="3656011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10800000">
            <a:off x="4419601" y="4191000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1676401" y="3429000"/>
            <a:ext cx="2716893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Ravi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Katare</a:t>
            </a:r>
            <a:endParaRPr lang="en-US" sz="1800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676401" y="3962401"/>
            <a:ext cx="2716893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</a:t>
            </a:r>
            <a:r>
              <a:rPr lang="en-US" sz="1800" b="1" dirty="0" smtClean="0">
                <a:solidFill>
                  <a:schemeClr val="tx1"/>
                </a:solidFill>
              </a:rPr>
              <a:t> . Sanjay </a:t>
            </a:r>
            <a:r>
              <a:rPr lang="en-US" sz="1800" b="1" dirty="0" err="1" smtClean="0">
                <a:solidFill>
                  <a:schemeClr val="tx1"/>
                </a:solidFill>
              </a:rPr>
              <a:t>Kakkar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 rot="10800000">
            <a:off x="4419602" y="4724400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1676401" y="4495801"/>
            <a:ext cx="2716893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Student’s Representative</a:t>
            </a:r>
          </a:p>
        </p:txBody>
      </p:sp>
      <p:cxnSp>
        <p:nvCxnSpPr>
          <p:cNvPr id="21" name="Straight Arrow Connector 20"/>
          <p:cNvCxnSpPr/>
          <p:nvPr/>
        </p:nvCxnSpPr>
        <p:spPr>
          <a:xfrm flipV="1">
            <a:off x="4876800" y="3657600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V="1">
            <a:off x="4876800" y="4189412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905001" y="424544"/>
            <a:ext cx="6553200" cy="870856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828800" y="348344"/>
            <a:ext cx="6553200" cy="870857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Account and Establishment Branch Control committee</a:t>
            </a:r>
          </a:p>
        </p:txBody>
      </p:sp>
      <p:sp>
        <p:nvSpPr>
          <p:cNvPr id="6" name="Rectangle 5"/>
          <p:cNvSpPr/>
          <p:nvPr/>
        </p:nvSpPr>
        <p:spPr>
          <a:xfrm>
            <a:off x="3505201" y="1905000"/>
            <a:ext cx="2667001" cy="609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800" b="1" dirty="0" smtClean="0">
                <a:solidFill>
                  <a:schemeClr val="accent1">
                    <a:lumMod val="50000"/>
                  </a:schemeClr>
                </a:solidFill>
              </a:rPr>
              <a:t>Dr. S.K. </a:t>
            </a:r>
            <a:r>
              <a:rPr lang="en-US" sz="1800" b="1" dirty="0" err="1" smtClean="0">
                <a:solidFill>
                  <a:schemeClr val="accent1">
                    <a:lumMod val="50000"/>
                  </a:schemeClr>
                </a:solidFill>
              </a:rPr>
              <a:t>Pandey</a:t>
            </a:r>
            <a:endParaRPr lang="en-US" sz="1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sz="1800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  <a:endParaRPr lang="en-US" sz="1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676399" y="3396344"/>
            <a:ext cx="2716893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G.R.K.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Shahu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676399" y="3929744"/>
            <a:ext cx="2716893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Shashi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accent1">
                    <a:lumMod val="50000"/>
                  </a:schemeClr>
                </a:solidFill>
              </a:rPr>
              <a:t>Kuraria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rot="5400000">
            <a:off x="4457702" y="1485901"/>
            <a:ext cx="838198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>
            <a:off x="4719978" y="26662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4175467" y="4022271"/>
            <a:ext cx="1403465" cy="796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3733802" y="2819401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 rot="10800000">
            <a:off x="4419599" y="3656011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10800000">
            <a:off x="4419601" y="4191000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1676399" y="4463144"/>
            <a:ext cx="2716893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A.K. Singh</a:t>
            </a:r>
          </a:p>
        </p:txBody>
      </p:sp>
      <p:cxnSp>
        <p:nvCxnSpPr>
          <p:cNvPr id="17" name="Straight Arrow Connector 16"/>
          <p:cNvCxnSpPr/>
          <p:nvPr/>
        </p:nvCxnSpPr>
        <p:spPr>
          <a:xfrm rot="10800000">
            <a:off x="4419602" y="4724400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2057400" y="457201"/>
            <a:ext cx="5943600" cy="685800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1981200" y="381001"/>
            <a:ext cx="5943600" cy="707571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Girls Common Room and Women harassment </a:t>
            </a:r>
            <a:r>
              <a:rPr lang="en-US" sz="2400" b="1" dirty="0" err="1" smtClean="0">
                <a:solidFill>
                  <a:srgbClr val="FFFF00"/>
                </a:solidFill>
              </a:rPr>
              <a:t>Redressal</a:t>
            </a:r>
            <a:r>
              <a:rPr lang="en-US" sz="2400" b="1" dirty="0" smtClean="0">
                <a:solidFill>
                  <a:srgbClr val="FFFF00"/>
                </a:solidFill>
              </a:rPr>
              <a:t> Committee</a:t>
            </a:r>
          </a:p>
        </p:txBody>
      </p:sp>
      <p:sp>
        <p:nvSpPr>
          <p:cNvPr id="41" name="Rectangle 40"/>
          <p:cNvSpPr/>
          <p:nvPr/>
        </p:nvSpPr>
        <p:spPr>
          <a:xfrm>
            <a:off x="4042231" y="1447801"/>
            <a:ext cx="2053770" cy="762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Jaya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Bajpai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cxnSp>
        <p:nvCxnSpPr>
          <p:cNvPr id="43" name="Straight Connector 42"/>
          <p:cNvCxnSpPr/>
          <p:nvPr/>
        </p:nvCxnSpPr>
        <p:spPr>
          <a:xfrm rot="5400000">
            <a:off x="4872377" y="23614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rot="5400000">
            <a:off x="4877595" y="12946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3886201" y="2514601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  <p:cxnSp>
        <p:nvCxnSpPr>
          <p:cNvPr id="17" name="Straight Connector 16"/>
          <p:cNvCxnSpPr/>
          <p:nvPr/>
        </p:nvCxnSpPr>
        <p:spPr>
          <a:xfrm rot="5400000">
            <a:off x="3969771" y="3955029"/>
            <a:ext cx="2133600" cy="14742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1676401" y="3657600"/>
            <a:ext cx="3048000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Chetana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Ratna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Agnihotri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334000" y="3657601"/>
            <a:ext cx="2057400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Mona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Markam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5334000" y="3124201"/>
            <a:ext cx="2133600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Mridula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Singh</a:t>
            </a:r>
          </a:p>
        </p:txBody>
      </p:sp>
      <p:sp>
        <p:nvSpPr>
          <p:cNvPr id="27" name="Rectangle 26"/>
          <p:cNvSpPr/>
          <p:nvPr/>
        </p:nvSpPr>
        <p:spPr>
          <a:xfrm>
            <a:off x="5334000" y="4724400"/>
            <a:ext cx="2133600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Preeti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Khare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590801" y="4191000"/>
            <a:ext cx="2133600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Preeti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Pandey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334000" y="4191000"/>
            <a:ext cx="2438400" cy="4572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Sheela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Mathews</a:t>
            </a:r>
          </a:p>
        </p:txBody>
      </p:sp>
      <p:sp>
        <p:nvSpPr>
          <p:cNvPr id="31" name="Rectangle 30"/>
          <p:cNvSpPr/>
          <p:nvPr/>
        </p:nvSpPr>
        <p:spPr>
          <a:xfrm>
            <a:off x="2286000" y="3124200"/>
            <a:ext cx="2438400" cy="4572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Suman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Prabhakar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4800600" y="3352800"/>
            <a:ext cx="4572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4800600" y="3884612"/>
            <a:ext cx="4572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4800600" y="4418012"/>
            <a:ext cx="4572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4800600" y="5027612"/>
            <a:ext cx="4572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>
            <a:off x="1981200" y="4724400"/>
            <a:ext cx="2716893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Student’s Representative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9" name="Straight Connector 58"/>
          <p:cNvCxnSpPr/>
          <p:nvPr/>
        </p:nvCxnSpPr>
        <p:spPr>
          <a:xfrm rot="5400000">
            <a:off x="4725628" y="11422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1677629" y="1371600"/>
            <a:ext cx="6629401" cy="1588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rot="5400000">
            <a:off x="8046386" y="1632243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3958510" y="435430"/>
            <a:ext cx="2124074" cy="478971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3886200" y="381001"/>
            <a:ext cx="2133600" cy="478971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NCC</a:t>
            </a:r>
            <a:endParaRPr lang="en-US" sz="2400" b="1" dirty="0">
              <a:solidFill>
                <a:srgbClr val="FFFF0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33401" y="1905001"/>
            <a:ext cx="2362200" cy="762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G.R.K.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Sahu</a:t>
            </a:r>
            <a:endParaRPr lang="en-US" b="1" dirty="0" smtClean="0"/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M.P. Signal Company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934201" y="1905001"/>
            <a:ext cx="2285999" cy="762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Suman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Prabhakar</a:t>
            </a:r>
            <a:endParaRPr lang="en-US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M.P. Girls </a:t>
            </a:r>
            <a:r>
              <a:rPr lang="en-US" b="1" dirty="0" err="1" smtClean="0">
                <a:solidFill>
                  <a:schemeClr val="accent6">
                    <a:lumMod val="50000"/>
                  </a:schemeClr>
                </a:solidFill>
              </a:rPr>
              <a:t>Batallion</a:t>
            </a:r>
            <a:endParaRPr lang="en-US" b="1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 rot="5400000">
            <a:off x="1414527" y="1632243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6781800" y="3200401"/>
            <a:ext cx="2590800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Ms.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Akanksha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Singh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04801" y="3200401"/>
            <a:ext cx="27431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Rohni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Singh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 rot="5400000">
            <a:off x="8008286" y="2927643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5400000">
            <a:off x="1415758" y="2927643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5400000">
            <a:off x="4693585" y="1632243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3810002" y="1905001"/>
            <a:ext cx="2285999" cy="762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Nidhi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Singh</a:t>
            </a: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N.C.C Naval Wing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9" name="Straight Connector 58"/>
          <p:cNvCxnSpPr/>
          <p:nvPr/>
        </p:nvCxnSpPr>
        <p:spPr>
          <a:xfrm rot="5400000">
            <a:off x="4725628" y="11422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2362200" y="1371600"/>
            <a:ext cx="5334000" cy="1588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rot="5400000">
            <a:off x="7435558" y="1632243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4030286" y="435430"/>
            <a:ext cx="1989514" cy="478971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3962400" y="381001"/>
            <a:ext cx="1998437" cy="478971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NSS</a:t>
            </a:r>
            <a:endParaRPr lang="en-US" sz="2400" b="1" dirty="0">
              <a:solidFill>
                <a:srgbClr val="FFFF0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219202" y="2438400"/>
            <a:ext cx="2285999" cy="4572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D.K.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Koshta</a:t>
            </a:r>
            <a:endParaRPr lang="en-US" b="1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553201" y="2514600"/>
            <a:ext cx="2285999" cy="4572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Rachna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Sancha</a:t>
            </a:r>
            <a:endParaRPr lang="en-US" b="1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 rot="5400000">
            <a:off x="2101558" y="1632243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295402" y="1905000"/>
            <a:ext cx="2285999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In-charge Boys -Unit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219202" y="2971800"/>
            <a:ext cx="2285999" cy="4572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Surendra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Garg</a:t>
            </a:r>
            <a:endParaRPr lang="en-US" b="1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219202" y="3581400"/>
            <a:ext cx="2285999" cy="4572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Anil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Nema</a:t>
            </a:r>
            <a:endParaRPr lang="en-US" b="1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 rot="5400000">
            <a:off x="2248694" y="2323307"/>
            <a:ext cx="2286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6477001" y="1981201"/>
            <a:ext cx="2438400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In-charge Girls -Unit</a:t>
            </a:r>
          </a:p>
        </p:txBody>
      </p:sp>
      <p:cxnSp>
        <p:nvCxnSpPr>
          <p:cNvPr id="26" name="Straight Connector 25"/>
          <p:cNvCxnSpPr/>
          <p:nvPr/>
        </p:nvCxnSpPr>
        <p:spPr>
          <a:xfrm rot="5400000">
            <a:off x="7582694" y="2399507"/>
            <a:ext cx="2286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6553201" y="3048000"/>
            <a:ext cx="2285999" cy="4572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Archna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Dwivedi</a:t>
            </a:r>
            <a:endParaRPr lang="en-US" b="1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6553201" y="3581400"/>
            <a:ext cx="2285999" cy="4572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Arpana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Awasthi</a:t>
            </a:r>
            <a:endParaRPr lang="en-US" b="1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30" name="Straight Arrow Connector 29"/>
          <p:cNvCxnSpPr/>
          <p:nvPr/>
        </p:nvCxnSpPr>
        <p:spPr>
          <a:xfrm rot="5400000">
            <a:off x="4496415" y="1828185"/>
            <a:ext cx="914400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3657601" y="2438400"/>
            <a:ext cx="2716893" cy="4572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Student’s Representative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3090637" y="457201"/>
            <a:ext cx="3843564" cy="685800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3014436" y="381001"/>
            <a:ext cx="3860801" cy="707571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Red Ribbon Club</a:t>
            </a:r>
          </a:p>
        </p:txBody>
      </p:sp>
      <p:sp>
        <p:nvSpPr>
          <p:cNvPr id="41" name="Rectangle 40"/>
          <p:cNvSpPr/>
          <p:nvPr/>
        </p:nvSpPr>
        <p:spPr>
          <a:xfrm>
            <a:off x="3733801" y="1447800"/>
            <a:ext cx="2743199" cy="8382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Rachna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Sancha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cxnSp>
        <p:nvCxnSpPr>
          <p:cNvPr id="43" name="Straight Connector 42"/>
          <p:cNvCxnSpPr/>
          <p:nvPr/>
        </p:nvCxnSpPr>
        <p:spPr>
          <a:xfrm rot="5400000">
            <a:off x="4872377" y="25138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rot="5400000">
            <a:off x="4768558" y="3308642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51" name="Rectangle 50"/>
          <p:cNvSpPr/>
          <p:nvPr/>
        </p:nvSpPr>
        <p:spPr>
          <a:xfrm>
            <a:off x="3429001" y="3657601"/>
            <a:ext cx="32765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Madhu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Dubey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Swarnkar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52" name="Straight Connector 51"/>
          <p:cNvCxnSpPr/>
          <p:nvPr/>
        </p:nvCxnSpPr>
        <p:spPr>
          <a:xfrm rot="5400000">
            <a:off x="4877595" y="12184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3886202" y="2677886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429001" y="4191001"/>
            <a:ext cx="32765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Rachna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Thakur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429001" y="4724401"/>
            <a:ext cx="32765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Ranju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Kundra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429001" y="5257800"/>
            <a:ext cx="3276599" cy="4572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Student’s Representative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/>
        </p:nvSpPr>
        <p:spPr>
          <a:xfrm>
            <a:off x="3733800" y="1090246"/>
            <a:ext cx="2514600" cy="6096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rgbClr val="7030A0"/>
                </a:solidFill>
              </a:rPr>
              <a:t>Dr. A L </a:t>
            </a:r>
            <a:r>
              <a:rPr lang="en-US" b="1" dirty="0" err="1" smtClean="0">
                <a:solidFill>
                  <a:srgbClr val="7030A0"/>
                </a:solidFill>
              </a:rPr>
              <a:t>Mahobia</a:t>
            </a:r>
            <a:r>
              <a:rPr lang="en-US" b="1" dirty="0" smtClean="0">
                <a:solidFill>
                  <a:srgbClr val="7030A0"/>
                </a:solidFill>
              </a:rPr>
              <a:t>, Principal/Chairperson</a:t>
            </a:r>
          </a:p>
        </p:txBody>
      </p:sp>
      <p:cxnSp>
        <p:nvCxnSpPr>
          <p:cNvPr id="55" name="Straight Connector 54"/>
          <p:cNvCxnSpPr/>
          <p:nvPr/>
        </p:nvCxnSpPr>
        <p:spPr>
          <a:xfrm rot="5400000">
            <a:off x="4876007" y="937053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56" name="Rectangle 55"/>
          <p:cNvSpPr/>
          <p:nvPr/>
        </p:nvSpPr>
        <p:spPr>
          <a:xfrm>
            <a:off x="1143000" y="2982685"/>
            <a:ext cx="2590799" cy="52251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600" b="1" dirty="0" smtClean="0">
                <a:solidFill>
                  <a:schemeClr val="accent6">
                    <a:lumMod val="50000"/>
                  </a:schemeClr>
                </a:solidFill>
              </a:rPr>
              <a:t>Secretary Staff Council</a:t>
            </a:r>
          </a:p>
        </p:txBody>
      </p:sp>
      <p:cxnSp>
        <p:nvCxnSpPr>
          <p:cNvPr id="57" name="Straight Connector 56"/>
          <p:cNvCxnSpPr/>
          <p:nvPr/>
        </p:nvCxnSpPr>
        <p:spPr>
          <a:xfrm rot="5400000">
            <a:off x="4872377" y="1851453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58" name="Rectangle 57"/>
          <p:cNvSpPr/>
          <p:nvPr/>
        </p:nvSpPr>
        <p:spPr>
          <a:xfrm>
            <a:off x="1143000" y="4201885"/>
            <a:ext cx="2590799" cy="52251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600" b="1" dirty="0" smtClean="0">
                <a:solidFill>
                  <a:schemeClr val="accent6">
                    <a:lumMod val="50000"/>
                  </a:schemeClr>
                </a:solidFill>
              </a:rPr>
              <a:t>Administrative Officer</a:t>
            </a:r>
          </a:p>
        </p:txBody>
      </p:sp>
      <p:cxnSp>
        <p:nvCxnSpPr>
          <p:cNvPr id="59" name="Straight Connector 58"/>
          <p:cNvCxnSpPr/>
          <p:nvPr/>
        </p:nvCxnSpPr>
        <p:spPr>
          <a:xfrm rot="5400000">
            <a:off x="4800600" y="2537253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70" name="Rectangle 69"/>
          <p:cNvSpPr/>
          <p:nvPr/>
        </p:nvSpPr>
        <p:spPr>
          <a:xfrm>
            <a:off x="6553200" y="3147646"/>
            <a:ext cx="2590799" cy="52251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600" b="1" dirty="0" smtClean="0">
                <a:solidFill>
                  <a:schemeClr val="accent6">
                    <a:lumMod val="50000"/>
                  </a:schemeClr>
                </a:solidFill>
              </a:rPr>
              <a:t>Exam Controller</a:t>
            </a:r>
          </a:p>
        </p:txBody>
      </p:sp>
      <p:sp>
        <p:nvSpPr>
          <p:cNvPr id="72" name="Rectangle 71"/>
          <p:cNvSpPr/>
          <p:nvPr/>
        </p:nvSpPr>
        <p:spPr>
          <a:xfrm>
            <a:off x="1143000" y="3581400"/>
            <a:ext cx="2590799" cy="5334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600" b="1" dirty="0" smtClean="0">
                <a:solidFill>
                  <a:schemeClr val="accent6">
                    <a:lumMod val="50000"/>
                  </a:schemeClr>
                </a:solidFill>
              </a:rPr>
              <a:t>In-charge Autonomous</a:t>
            </a:r>
            <a:endParaRPr lang="en-US" sz="1600" b="1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6553200" y="3757247"/>
            <a:ext cx="2590799" cy="52251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600" b="1" dirty="0" smtClean="0">
                <a:solidFill>
                  <a:schemeClr val="accent6">
                    <a:lumMod val="50000"/>
                  </a:schemeClr>
                </a:solidFill>
              </a:rPr>
              <a:t>UGC </a:t>
            </a:r>
            <a:r>
              <a:rPr lang="en-US" sz="1600" b="1" dirty="0" smtClean="0">
                <a:solidFill>
                  <a:schemeClr val="accent6">
                    <a:lumMod val="50000"/>
                  </a:schemeClr>
                </a:solidFill>
              </a:rPr>
              <a:t>In-charge</a:t>
            </a:r>
            <a:endParaRPr lang="en-US" sz="1600" b="1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>
            <a:off x="609601" y="2690446"/>
            <a:ext cx="9067800" cy="1588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rot="5400000">
            <a:off x="4914285" y="2880332"/>
            <a:ext cx="228599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2666999" y="252047"/>
            <a:ext cx="5105400" cy="653142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2666999" y="205154"/>
            <a:ext cx="5105400" cy="633046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Administrative and Executive Council</a:t>
            </a:r>
            <a:endParaRPr lang="en-US" sz="2400" b="1" dirty="0">
              <a:solidFill>
                <a:srgbClr val="FFFF00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4191000" y="2995247"/>
            <a:ext cx="1828800" cy="44631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All HODs</a:t>
            </a:r>
          </a:p>
        </p:txBody>
      </p:sp>
      <p:sp>
        <p:nvSpPr>
          <p:cNvPr id="31" name="Rectangle 30"/>
          <p:cNvSpPr/>
          <p:nvPr/>
        </p:nvSpPr>
        <p:spPr>
          <a:xfrm>
            <a:off x="6553200" y="4366846"/>
            <a:ext cx="2590799" cy="52251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600" b="1" dirty="0" smtClean="0">
                <a:solidFill>
                  <a:schemeClr val="accent6">
                    <a:lumMod val="50000"/>
                  </a:schemeClr>
                </a:solidFill>
              </a:rPr>
              <a:t>Sports Officer</a:t>
            </a:r>
          </a:p>
        </p:txBody>
      </p:sp>
      <p:sp>
        <p:nvSpPr>
          <p:cNvPr id="34" name="Rectangle 33"/>
          <p:cNvSpPr/>
          <p:nvPr/>
        </p:nvSpPr>
        <p:spPr>
          <a:xfrm>
            <a:off x="1143000" y="4800600"/>
            <a:ext cx="2590799" cy="4572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600" b="1" dirty="0" smtClean="0">
                <a:solidFill>
                  <a:schemeClr val="accent6">
                    <a:lumMod val="50000"/>
                  </a:schemeClr>
                </a:solidFill>
              </a:rPr>
              <a:t>Librarian</a:t>
            </a:r>
          </a:p>
        </p:txBody>
      </p:sp>
      <p:sp>
        <p:nvSpPr>
          <p:cNvPr id="35" name="Rectangle 34"/>
          <p:cNvSpPr/>
          <p:nvPr/>
        </p:nvSpPr>
        <p:spPr>
          <a:xfrm>
            <a:off x="6553200" y="4976447"/>
            <a:ext cx="2590799" cy="44631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600" b="1" dirty="0" smtClean="0">
                <a:solidFill>
                  <a:schemeClr val="accent6">
                    <a:lumMod val="50000"/>
                  </a:schemeClr>
                </a:solidFill>
              </a:rPr>
              <a:t>In-charge </a:t>
            </a:r>
            <a:r>
              <a:rPr lang="en-US" sz="1600" b="1" dirty="0" smtClean="0">
                <a:solidFill>
                  <a:schemeClr val="accent6">
                    <a:lumMod val="50000"/>
                  </a:schemeClr>
                </a:solidFill>
              </a:rPr>
              <a:t>Legal Cell</a:t>
            </a:r>
          </a:p>
        </p:txBody>
      </p:sp>
      <p:cxnSp>
        <p:nvCxnSpPr>
          <p:cNvPr id="39" name="Straight Connector 38"/>
          <p:cNvCxnSpPr/>
          <p:nvPr/>
        </p:nvCxnSpPr>
        <p:spPr>
          <a:xfrm rot="5400000" flipH="1" flipV="1">
            <a:off x="-1142205" y="4442253"/>
            <a:ext cx="3505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rot="5400000" flipH="1" flipV="1">
            <a:off x="7861117" y="4506730"/>
            <a:ext cx="3634154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609600" y="3223846"/>
            <a:ext cx="455971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>
            <a:off x="609600" y="3757246"/>
            <a:ext cx="455971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>
            <a:off x="609600" y="4974858"/>
            <a:ext cx="455971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>
            <a:off x="609600" y="5584458"/>
            <a:ext cx="455971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 rot="10800000">
            <a:off x="9220200" y="3376246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rot="10800000">
            <a:off x="9220200" y="4062046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 rot="10800000">
            <a:off x="9220200" y="4670057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 rot="10800000">
            <a:off x="9220200" y="5205046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 rot="10800000">
            <a:off x="9220200" y="5814646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65" name="Rectangle 64"/>
          <p:cNvSpPr/>
          <p:nvPr/>
        </p:nvSpPr>
        <p:spPr>
          <a:xfrm>
            <a:off x="6553200" y="6096000"/>
            <a:ext cx="2590799" cy="5334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600" b="1" dirty="0" smtClean="0">
                <a:solidFill>
                  <a:schemeClr val="accent6">
                    <a:lumMod val="50000"/>
                  </a:schemeClr>
                </a:solidFill>
              </a:rPr>
              <a:t>Warden Boys Hostel</a:t>
            </a:r>
          </a:p>
        </p:txBody>
      </p:sp>
      <p:sp>
        <p:nvSpPr>
          <p:cNvPr id="66" name="Rectangle 65"/>
          <p:cNvSpPr/>
          <p:nvPr/>
        </p:nvSpPr>
        <p:spPr>
          <a:xfrm>
            <a:off x="1143000" y="6019800"/>
            <a:ext cx="2590799" cy="5334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600" b="1" dirty="0" smtClean="0">
                <a:solidFill>
                  <a:schemeClr val="accent6">
                    <a:lumMod val="50000"/>
                  </a:schemeClr>
                </a:solidFill>
              </a:rPr>
              <a:t>Warden Girls Hostel</a:t>
            </a:r>
          </a:p>
        </p:txBody>
      </p:sp>
      <p:cxnSp>
        <p:nvCxnSpPr>
          <p:cNvPr id="67" name="Straight Arrow Connector 66"/>
          <p:cNvCxnSpPr/>
          <p:nvPr/>
        </p:nvCxnSpPr>
        <p:spPr>
          <a:xfrm>
            <a:off x="609600" y="6194058"/>
            <a:ext cx="455971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69" name="Rectangle 68"/>
          <p:cNvSpPr/>
          <p:nvPr/>
        </p:nvSpPr>
        <p:spPr>
          <a:xfrm>
            <a:off x="1143000" y="5368331"/>
            <a:ext cx="2590799" cy="57526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600" b="1" dirty="0" smtClean="0">
                <a:solidFill>
                  <a:schemeClr val="accent6">
                    <a:lumMod val="50000"/>
                  </a:schemeClr>
                </a:solidFill>
              </a:rPr>
              <a:t>In-charge </a:t>
            </a:r>
            <a:r>
              <a:rPr lang="en-US" sz="1600" b="1" dirty="0" smtClean="0">
                <a:solidFill>
                  <a:schemeClr val="accent6">
                    <a:lumMod val="50000"/>
                  </a:schemeClr>
                </a:solidFill>
              </a:rPr>
              <a:t>Information Cell</a:t>
            </a:r>
          </a:p>
        </p:txBody>
      </p:sp>
      <p:sp>
        <p:nvSpPr>
          <p:cNvPr id="36" name="Rectangle 35"/>
          <p:cNvSpPr/>
          <p:nvPr/>
        </p:nvSpPr>
        <p:spPr>
          <a:xfrm>
            <a:off x="3886201" y="1928447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  <p:cxnSp>
        <p:nvCxnSpPr>
          <p:cNvPr id="38" name="Straight Arrow Connector 37"/>
          <p:cNvCxnSpPr/>
          <p:nvPr/>
        </p:nvCxnSpPr>
        <p:spPr>
          <a:xfrm>
            <a:off x="609600" y="4365258"/>
            <a:ext cx="455971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6553200" y="5486400"/>
            <a:ext cx="2590799" cy="5334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600" b="1" dirty="0" smtClean="0">
                <a:solidFill>
                  <a:schemeClr val="accent6">
                    <a:lumMod val="50000"/>
                  </a:schemeClr>
                </a:solidFill>
              </a:rPr>
              <a:t>Coordinator IQAC</a:t>
            </a:r>
          </a:p>
        </p:txBody>
      </p:sp>
      <p:cxnSp>
        <p:nvCxnSpPr>
          <p:cNvPr id="41" name="Straight Arrow Connector 40"/>
          <p:cNvCxnSpPr/>
          <p:nvPr/>
        </p:nvCxnSpPr>
        <p:spPr>
          <a:xfrm rot="10800000">
            <a:off x="9220200" y="6323011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/>
        </p:nvSpPr>
        <p:spPr>
          <a:xfrm>
            <a:off x="3886200" y="1066800"/>
            <a:ext cx="2362200" cy="6858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Dr. P.K. </a:t>
            </a:r>
            <a:r>
              <a:rPr lang="en-US" b="1" dirty="0" err="1" smtClean="0">
                <a:solidFill>
                  <a:schemeClr val="accent5">
                    <a:lumMod val="75000"/>
                  </a:schemeClr>
                </a:solidFill>
              </a:rPr>
              <a:t>Selot</a:t>
            </a:r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cxnSp>
        <p:nvCxnSpPr>
          <p:cNvPr id="55" name="Straight Connector 54"/>
          <p:cNvCxnSpPr/>
          <p:nvPr/>
        </p:nvCxnSpPr>
        <p:spPr>
          <a:xfrm rot="5400000">
            <a:off x="4876007" y="9136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rot="5400000">
            <a:off x="4872377" y="19042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58" name="Rectangle 57"/>
          <p:cNvSpPr/>
          <p:nvPr/>
        </p:nvSpPr>
        <p:spPr>
          <a:xfrm>
            <a:off x="3810002" y="3516086"/>
            <a:ext cx="2209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 Rajesh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Tiwari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59" name="Straight Connector 58"/>
          <p:cNvCxnSpPr/>
          <p:nvPr/>
        </p:nvCxnSpPr>
        <p:spPr>
          <a:xfrm rot="5400000">
            <a:off x="4800600" y="27424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70" name="Rectangle 69"/>
          <p:cNvSpPr/>
          <p:nvPr/>
        </p:nvSpPr>
        <p:spPr>
          <a:xfrm>
            <a:off x="7162802" y="3516086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M.L.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Khubchandani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381000" y="3505201"/>
            <a:ext cx="2133600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Rekha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Agrawal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 flipV="1">
            <a:off x="1143000" y="2971800"/>
            <a:ext cx="7772400" cy="11452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5400000">
            <a:off x="915014" y="3199786"/>
            <a:ext cx="457200" cy="12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rot="5400000">
            <a:off x="8653526" y="3243329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rot="5400000">
            <a:off x="4799985" y="3199785"/>
            <a:ext cx="457201" cy="122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3166837" y="283030"/>
            <a:ext cx="3843564" cy="478971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3090636" y="228601"/>
            <a:ext cx="3860801" cy="478971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Student Union Committee</a:t>
            </a:r>
            <a:endParaRPr lang="en-US" sz="2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886201" y="2057401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Members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600201" y="4343400"/>
            <a:ext cx="3276599" cy="4572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Student’s Representative</a:t>
            </a:r>
          </a:p>
        </p:txBody>
      </p:sp>
      <p:cxnSp>
        <p:nvCxnSpPr>
          <p:cNvPr id="17" name="Straight Arrow Connector 16"/>
          <p:cNvCxnSpPr/>
          <p:nvPr/>
        </p:nvCxnSpPr>
        <p:spPr>
          <a:xfrm rot="5400000">
            <a:off x="2515394" y="3656807"/>
            <a:ext cx="1371600" cy="15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/>
        </p:nvSpPr>
        <p:spPr>
          <a:xfrm>
            <a:off x="3886200" y="1306286"/>
            <a:ext cx="2362200" cy="59871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P.R.S.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Choudhary</a:t>
            </a:r>
            <a:endParaRPr lang="en-US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cxnSp>
        <p:nvCxnSpPr>
          <p:cNvPr id="55" name="Straight Connector 54"/>
          <p:cNvCxnSpPr/>
          <p:nvPr/>
        </p:nvCxnSpPr>
        <p:spPr>
          <a:xfrm rot="5400000">
            <a:off x="4876007" y="1153092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rot="5400000">
            <a:off x="4872377" y="20566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2438401" y="391887"/>
            <a:ext cx="5486400" cy="609600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2362200" y="239486"/>
            <a:ext cx="5486400" cy="707571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Social Gathering/Youth Festival </a:t>
            </a:r>
          </a:p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and Cultural activities Committee</a:t>
            </a:r>
            <a:endParaRPr lang="en-US" sz="2400" b="1" dirty="0">
              <a:solidFill>
                <a:srgbClr val="FFFF00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886202" y="2220686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  <p:sp>
        <p:nvSpPr>
          <p:cNvPr id="64" name="Rectangle 63"/>
          <p:cNvSpPr/>
          <p:nvPr/>
        </p:nvSpPr>
        <p:spPr>
          <a:xfrm>
            <a:off x="3886201" y="2209801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  <p:cxnSp>
        <p:nvCxnSpPr>
          <p:cNvPr id="65" name="Straight Connector 64"/>
          <p:cNvCxnSpPr>
            <a:endCxn id="81" idx="0"/>
          </p:cNvCxnSpPr>
          <p:nvPr/>
        </p:nvCxnSpPr>
        <p:spPr>
          <a:xfrm rot="5400000">
            <a:off x="3847760" y="3846171"/>
            <a:ext cx="2351316" cy="14742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66" name="Rectangle 65"/>
          <p:cNvSpPr/>
          <p:nvPr/>
        </p:nvSpPr>
        <p:spPr>
          <a:xfrm>
            <a:off x="1676401" y="3886201"/>
            <a:ext cx="3048000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Varsha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Aglave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1676401" y="4419601"/>
            <a:ext cx="3048000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Chetana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Ratna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Agnihotri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5334000" y="3352801"/>
            <a:ext cx="2438400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Jyoti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Shrivastava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5334000" y="2819401"/>
            <a:ext cx="2438400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R.K.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Srivastava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5334000" y="4419601"/>
            <a:ext cx="2438400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Aparna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Awasthi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1676401" y="2895601"/>
            <a:ext cx="3048000" cy="3810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Jaya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Bajpai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5334000" y="3886200"/>
            <a:ext cx="2438400" cy="4572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Preeti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Bala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Dongre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1676401" y="3352800"/>
            <a:ext cx="3048000" cy="4572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S.K.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Nage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77" name="Straight Arrow Connector 76"/>
          <p:cNvCxnSpPr/>
          <p:nvPr/>
        </p:nvCxnSpPr>
        <p:spPr>
          <a:xfrm>
            <a:off x="4800600" y="3048000"/>
            <a:ext cx="4572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/>
          <p:nvPr/>
        </p:nvCxnSpPr>
        <p:spPr>
          <a:xfrm>
            <a:off x="4800600" y="3579812"/>
            <a:ext cx="4572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/>
          <p:nvPr/>
        </p:nvCxnSpPr>
        <p:spPr>
          <a:xfrm>
            <a:off x="4800600" y="4113212"/>
            <a:ext cx="4572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/>
          <p:nvPr/>
        </p:nvCxnSpPr>
        <p:spPr>
          <a:xfrm>
            <a:off x="4800600" y="4722812"/>
            <a:ext cx="4572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Rectangle 80"/>
          <p:cNvSpPr/>
          <p:nvPr/>
        </p:nvSpPr>
        <p:spPr>
          <a:xfrm>
            <a:off x="3657601" y="5029201"/>
            <a:ext cx="2716893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Student’s Representative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/>
        </p:nvSpPr>
        <p:spPr>
          <a:xfrm>
            <a:off x="3581400" y="1371600"/>
            <a:ext cx="3200401" cy="9906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Dr. Jaya </a:t>
            </a:r>
            <a:r>
              <a:rPr lang="en-US" b="1" dirty="0" err="1" smtClean="0">
                <a:solidFill>
                  <a:schemeClr val="accent5">
                    <a:lumMod val="75000"/>
                  </a:schemeClr>
                </a:solidFill>
              </a:rPr>
              <a:t>Bajpai</a:t>
            </a:r>
            <a:endParaRPr lang="en-US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 &amp;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In-charge Careers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Guidance</a:t>
            </a:r>
          </a:p>
        </p:txBody>
      </p:sp>
      <p:cxnSp>
        <p:nvCxnSpPr>
          <p:cNvPr id="55" name="Straight Connector 54"/>
          <p:cNvCxnSpPr/>
          <p:nvPr/>
        </p:nvCxnSpPr>
        <p:spPr>
          <a:xfrm rot="5400000">
            <a:off x="4876007" y="12184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56" name="Rectangle 55"/>
          <p:cNvSpPr/>
          <p:nvPr/>
        </p:nvSpPr>
        <p:spPr>
          <a:xfrm>
            <a:off x="228600" y="5268686"/>
            <a:ext cx="2971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Chetana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Ratna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Agnihotri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57" name="Straight Connector 56"/>
          <p:cNvCxnSpPr/>
          <p:nvPr/>
        </p:nvCxnSpPr>
        <p:spPr>
          <a:xfrm rot="5400000">
            <a:off x="4876007" y="38092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rot="5400000">
            <a:off x="4801396" y="46474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70" name="Rectangle 69"/>
          <p:cNvSpPr/>
          <p:nvPr/>
        </p:nvSpPr>
        <p:spPr>
          <a:xfrm>
            <a:off x="7086602" y="5268686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Usha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Masram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3886201" y="2895600"/>
            <a:ext cx="2590799" cy="762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Shampa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Jain</a:t>
            </a:r>
          </a:p>
          <a:p>
            <a:pPr algn="ctr"/>
            <a:r>
              <a:rPr lang="en-US" b="1" dirty="0" smtClean="0">
                <a:solidFill>
                  <a:srgbClr val="C00000"/>
                </a:solidFill>
              </a:rPr>
              <a:t>Co-Convener </a:t>
            </a:r>
          </a:p>
        </p:txBody>
      </p:sp>
      <p:cxnSp>
        <p:nvCxnSpPr>
          <p:cNvPr id="25" name="Straight Connector 24"/>
          <p:cNvCxnSpPr/>
          <p:nvPr/>
        </p:nvCxnSpPr>
        <p:spPr>
          <a:xfrm flipV="1">
            <a:off x="1143002" y="4724400"/>
            <a:ext cx="7772400" cy="11452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5400000">
            <a:off x="915014" y="4952386"/>
            <a:ext cx="457200" cy="12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rot="5400000">
            <a:off x="8653528" y="4995928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1981200" y="304800"/>
            <a:ext cx="6096000" cy="762001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1905000" y="228601"/>
            <a:ext cx="6113236" cy="783770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err="1" smtClean="0">
                <a:solidFill>
                  <a:srgbClr val="FFFF00"/>
                </a:solidFill>
              </a:rPr>
              <a:t>Vivekanand</a:t>
            </a:r>
            <a:r>
              <a:rPr lang="en-US" sz="2400" b="1" dirty="0" smtClean="0">
                <a:solidFill>
                  <a:srgbClr val="FFFF00"/>
                </a:solidFill>
              </a:rPr>
              <a:t> Career Guidance &amp; Placement Cell 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886204" y="3973286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  <p:cxnSp>
        <p:nvCxnSpPr>
          <p:cNvPr id="21" name="Straight Arrow Connector 20"/>
          <p:cNvCxnSpPr/>
          <p:nvPr/>
        </p:nvCxnSpPr>
        <p:spPr>
          <a:xfrm rot="5400000">
            <a:off x="4801216" y="4952386"/>
            <a:ext cx="457200" cy="12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3810001" y="5257801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R.P.S.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Chandel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23" name="Straight Connector 22"/>
          <p:cNvCxnSpPr/>
          <p:nvPr/>
        </p:nvCxnSpPr>
        <p:spPr>
          <a:xfrm rot="5400000">
            <a:off x="4838700" y="2551907"/>
            <a:ext cx="3810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rot="5400000">
            <a:off x="2819401" y="5333207"/>
            <a:ext cx="1219200" cy="15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2209801" y="6019801"/>
            <a:ext cx="2716893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Student’s Representative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352800" y="228601"/>
            <a:ext cx="3335565" cy="783770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Foreign Visit Committee  </a:t>
            </a:r>
          </a:p>
        </p:txBody>
      </p:sp>
      <p:sp>
        <p:nvSpPr>
          <p:cNvPr id="5" name="Rectangle 4"/>
          <p:cNvSpPr/>
          <p:nvPr/>
        </p:nvSpPr>
        <p:spPr>
          <a:xfrm>
            <a:off x="3733800" y="1752601"/>
            <a:ext cx="2667001" cy="609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800" b="1" dirty="0" smtClean="0">
                <a:solidFill>
                  <a:schemeClr val="accent1">
                    <a:lumMod val="50000"/>
                  </a:schemeClr>
                </a:solidFill>
              </a:rPr>
              <a:t>Dr. S.K. </a:t>
            </a:r>
            <a:r>
              <a:rPr lang="en-US" sz="1800" b="1" dirty="0" err="1" smtClean="0">
                <a:solidFill>
                  <a:schemeClr val="accent1">
                    <a:lumMod val="50000"/>
                  </a:schemeClr>
                </a:solidFill>
              </a:rPr>
              <a:t>Shrivastava</a:t>
            </a:r>
            <a:endParaRPr lang="en-US" sz="1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sz="1800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  <a:endParaRPr lang="en-US" sz="1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rot="5400000">
            <a:off x="4723209" y="1371204"/>
            <a:ext cx="610394" cy="15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752600" y="3439884"/>
            <a:ext cx="6629401" cy="1588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5400000">
            <a:off x="1522156" y="3667870"/>
            <a:ext cx="457200" cy="12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5400000">
            <a:off x="8120128" y="3700526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5400000">
            <a:off x="4799983" y="3667870"/>
            <a:ext cx="457200" cy="12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4872377" y="25138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>
            <a:off x="4800600" y="32758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3886202" y="2601686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09600" y="3962400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R.K.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Srivastava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733802" y="3962400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M.L.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Chouhan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7391402" y="4038601"/>
            <a:ext cx="19811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All HOD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1905000" y="424544"/>
            <a:ext cx="6172201" cy="718456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1828799" y="348344"/>
            <a:ext cx="6172201" cy="718457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Post </a:t>
            </a:r>
            <a:r>
              <a:rPr lang="en-US" sz="2400" b="1" dirty="0" err="1" smtClean="0">
                <a:solidFill>
                  <a:srgbClr val="FFFF00"/>
                </a:solidFill>
              </a:rPr>
              <a:t>matric</a:t>
            </a:r>
            <a:r>
              <a:rPr lang="en-US" sz="2400" b="1" dirty="0" smtClean="0">
                <a:solidFill>
                  <a:srgbClr val="FFFF00"/>
                </a:solidFill>
              </a:rPr>
              <a:t> SC, ST, OBC Scholarship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581401" y="1752601"/>
            <a:ext cx="2667001" cy="609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800" b="1" dirty="0" smtClean="0">
                <a:solidFill>
                  <a:schemeClr val="accent1">
                    <a:lumMod val="50000"/>
                  </a:schemeClr>
                </a:solidFill>
              </a:rPr>
              <a:t>Dr. Sunil </a:t>
            </a:r>
            <a:r>
              <a:rPr lang="en-US" sz="1800" b="1" dirty="0" err="1" smtClean="0">
                <a:solidFill>
                  <a:schemeClr val="accent1">
                    <a:lumMod val="50000"/>
                  </a:schemeClr>
                </a:solidFill>
              </a:rPr>
              <a:t>Nage</a:t>
            </a:r>
            <a:endParaRPr lang="en-US" sz="1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sz="1800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  <a:endParaRPr lang="en-US" sz="1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1447802" y="3243944"/>
            <a:ext cx="2869292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Varsha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Aglave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447802" y="3777344"/>
            <a:ext cx="2869292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A.K. Bagri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24" name="Straight Arrow Connector 23"/>
          <p:cNvCxnSpPr/>
          <p:nvPr/>
        </p:nvCxnSpPr>
        <p:spPr>
          <a:xfrm rot="5400000">
            <a:off x="4647803" y="1447404"/>
            <a:ext cx="610394" cy="15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5400000">
            <a:off x="4643778" y="25138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5400000">
            <a:off x="3565867" y="4403272"/>
            <a:ext cx="2470265" cy="796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3657602" y="2667001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  <p:cxnSp>
        <p:nvCxnSpPr>
          <p:cNvPr id="54" name="Straight Arrow Connector 53"/>
          <p:cNvCxnSpPr/>
          <p:nvPr/>
        </p:nvCxnSpPr>
        <p:spPr>
          <a:xfrm rot="10800000">
            <a:off x="4343400" y="3503611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 rot="10800000">
            <a:off x="4343400" y="4038600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1447802" y="4310744"/>
            <a:ext cx="2869292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Neelima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Painkra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105401" y="3243944"/>
            <a:ext cx="2869292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Madhu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Dubey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Swarnkar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33" name="Straight Arrow Connector 32"/>
          <p:cNvCxnSpPr/>
          <p:nvPr/>
        </p:nvCxnSpPr>
        <p:spPr>
          <a:xfrm rot="10800000">
            <a:off x="4343402" y="4572000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rot="10800000">
            <a:off x="4343402" y="5103811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rot="10800000">
            <a:off x="4343402" y="5638800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1447801" y="4876801"/>
            <a:ext cx="2869292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Nimisha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Kaur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Bhamra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46" name="Straight Arrow Connector 45"/>
          <p:cNvCxnSpPr/>
          <p:nvPr/>
        </p:nvCxnSpPr>
        <p:spPr>
          <a:xfrm flipV="1">
            <a:off x="4724401" y="3505200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5105401" y="3810001"/>
            <a:ext cx="2869292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Abhay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Singh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Uikey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5105401" y="4343401"/>
            <a:ext cx="2869292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Ramanuj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Patel 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5131709" y="4876800"/>
            <a:ext cx="2869292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Sonal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Dhuriya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 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39" name="Straight Arrow Connector 38"/>
          <p:cNvCxnSpPr/>
          <p:nvPr/>
        </p:nvCxnSpPr>
        <p:spPr>
          <a:xfrm flipV="1">
            <a:off x="4724401" y="4038600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flipV="1">
            <a:off x="4724401" y="4572000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flipV="1">
            <a:off x="4724401" y="5103812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4" name="Rectangle 43"/>
          <p:cNvSpPr/>
          <p:nvPr/>
        </p:nvSpPr>
        <p:spPr>
          <a:xfrm>
            <a:off x="1447800" y="5410201"/>
            <a:ext cx="2869294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Student’s Representative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2438401" y="381001"/>
            <a:ext cx="5486400" cy="685800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2362200" y="304801"/>
            <a:ext cx="5486400" cy="707571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Government College Scholarship case inspection &amp; record maintenance</a:t>
            </a:r>
          </a:p>
        </p:txBody>
      </p:sp>
      <p:sp>
        <p:nvSpPr>
          <p:cNvPr id="41" name="Rectangle 40"/>
          <p:cNvSpPr/>
          <p:nvPr/>
        </p:nvSpPr>
        <p:spPr>
          <a:xfrm>
            <a:off x="4038600" y="1447801"/>
            <a:ext cx="2057400" cy="762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A.K. Singh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sp>
        <p:nvSpPr>
          <p:cNvPr id="42" name="Rectangle 41"/>
          <p:cNvSpPr/>
          <p:nvPr/>
        </p:nvSpPr>
        <p:spPr>
          <a:xfrm>
            <a:off x="533402" y="4049486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Sujata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Kumar</a:t>
            </a:r>
          </a:p>
        </p:txBody>
      </p:sp>
      <p:cxnSp>
        <p:nvCxnSpPr>
          <p:cNvPr id="43" name="Straight Connector 42"/>
          <p:cNvCxnSpPr/>
          <p:nvPr/>
        </p:nvCxnSpPr>
        <p:spPr>
          <a:xfrm rot="5400000">
            <a:off x="4872377" y="24376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rot="5400000">
            <a:off x="4800600" y="32758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7086600" y="4049486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R.K.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Pandey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>
            <a:off x="1752600" y="3505200"/>
            <a:ext cx="6629401" cy="1588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rot="5400000">
            <a:off x="1523385" y="3733186"/>
            <a:ext cx="457200" cy="12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rot="5400000">
            <a:off x="8121357" y="3765842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rot="5400000">
            <a:off x="4767328" y="3765842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51" name="Rectangle 50"/>
          <p:cNvSpPr/>
          <p:nvPr/>
        </p:nvSpPr>
        <p:spPr>
          <a:xfrm>
            <a:off x="3733801" y="4038601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M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. L.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Khubchandani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52" name="Straight Connector 51"/>
          <p:cNvCxnSpPr/>
          <p:nvPr/>
        </p:nvCxnSpPr>
        <p:spPr>
          <a:xfrm rot="5400000">
            <a:off x="4877595" y="12184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3886202" y="2601686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Rectangle 55"/>
          <p:cNvSpPr/>
          <p:nvPr/>
        </p:nvSpPr>
        <p:spPr>
          <a:xfrm>
            <a:off x="533401" y="2220686"/>
            <a:ext cx="2362200" cy="97971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accent5">
                    <a:lumMod val="75000"/>
                  </a:schemeClr>
                </a:solidFill>
              </a:rPr>
              <a:t>D.K.Koshta</a:t>
            </a:r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en-US" sz="1800" b="1" dirty="0" smtClean="0">
                <a:solidFill>
                  <a:schemeClr val="accent6">
                    <a:lumMod val="50000"/>
                  </a:schemeClr>
                </a:solidFill>
              </a:rPr>
              <a:t>Convener </a:t>
            </a:r>
          </a:p>
          <a:p>
            <a:pPr algn="ctr"/>
            <a:r>
              <a:rPr lang="en-US" sz="1800" b="1" dirty="0" smtClean="0">
                <a:solidFill>
                  <a:schemeClr val="accent4">
                    <a:lumMod val="50000"/>
                  </a:schemeClr>
                </a:solidFill>
              </a:rPr>
              <a:t>Competitive Exam</a:t>
            </a:r>
            <a:endParaRPr lang="en-US" b="1" dirty="0" smtClean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3962402" y="2209801"/>
            <a:ext cx="1981199" cy="99059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Dr. Sanjay </a:t>
            </a:r>
            <a:r>
              <a:rPr lang="en-US" b="1" dirty="0" err="1" smtClean="0">
                <a:solidFill>
                  <a:schemeClr val="accent5">
                    <a:lumMod val="75000"/>
                  </a:schemeClr>
                </a:solidFill>
              </a:rPr>
              <a:t>Kakkar</a:t>
            </a:r>
            <a:endParaRPr lang="en-US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en-US" sz="1800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  <a:p>
            <a:pPr algn="ctr"/>
            <a:r>
              <a:rPr lang="en-US" sz="1800" b="1" dirty="0" smtClean="0">
                <a:solidFill>
                  <a:schemeClr val="accent4">
                    <a:lumMod val="50000"/>
                  </a:schemeClr>
                </a:solidFill>
              </a:rPr>
              <a:t>NET/SLET</a:t>
            </a:r>
          </a:p>
        </p:txBody>
      </p:sp>
      <p:cxnSp>
        <p:nvCxnSpPr>
          <p:cNvPr id="59" name="Straight Connector 58"/>
          <p:cNvCxnSpPr/>
          <p:nvPr/>
        </p:nvCxnSpPr>
        <p:spPr>
          <a:xfrm rot="5400000">
            <a:off x="4724400" y="15232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70" name="Rectangle 69"/>
          <p:cNvSpPr/>
          <p:nvPr/>
        </p:nvSpPr>
        <p:spPr>
          <a:xfrm>
            <a:off x="6858000" y="2209801"/>
            <a:ext cx="2438400" cy="97971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Dr. P.R.S. </a:t>
            </a:r>
            <a:r>
              <a:rPr lang="en-US" b="1" dirty="0" err="1" smtClean="0">
                <a:solidFill>
                  <a:schemeClr val="accent5">
                    <a:lumMod val="75000"/>
                  </a:schemeClr>
                </a:solidFill>
              </a:rPr>
              <a:t>Choudhary</a:t>
            </a:r>
            <a:endParaRPr lang="en-US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en-US" sz="1800" b="1" dirty="0" smtClean="0">
                <a:solidFill>
                  <a:schemeClr val="accent6">
                    <a:lumMod val="50000"/>
                  </a:schemeClr>
                </a:solidFill>
              </a:rPr>
              <a:t>Convener </a:t>
            </a:r>
          </a:p>
          <a:p>
            <a:pPr algn="ctr"/>
            <a:r>
              <a:rPr lang="en-US" sz="1800" b="1" dirty="0" smtClean="0">
                <a:solidFill>
                  <a:schemeClr val="accent4">
                    <a:lumMod val="50000"/>
                  </a:schemeClr>
                </a:solidFill>
              </a:rPr>
              <a:t>Remedial Coaching</a:t>
            </a:r>
          </a:p>
        </p:txBody>
      </p:sp>
      <p:cxnSp>
        <p:nvCxnSpPr>
          <p:cNvPr id="25" name="Straight Connector 24"/>
          <p:cNvCxnSpPr/>
          <p:nvPr/>
        </p:nvCxnSpPr>
        <p:spPr>
          <a:xfrm>
            <a:off x="1752601" y="1752600"/>
            <a:ext cx="6400800" cy="1588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5400000">
            <a:off x="1523385" y="1980586"/>
            <a:ext cx="457200" cy="12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rot="5400000">
            <a:off x="4723786" y="1980588"/>
            <a:ext cx="457201" cy="122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2819399" y="283029"/>
            <a:ext cx="4191001" cy="1012371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2743201" y="228600"/>
            <a:ext cx="4208236" cy="990600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SC/ST/OBC/Minority Coaching  Classes Committee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57201" y="4430486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Sheela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Mathews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809999" y="4430486"/>
            <a:ext cx="2209801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Sujata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Kumar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705601" y="4430486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Preeti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Pandey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31" name="Straight Arrow Connector 30"/>
          <p:cNvCxnSpPr/>
          <p:nvPr/>
        </p:nvCxnSpPr>
        <p:spPr>
          <a:xfrm rot="5400000">
            <a:off x="1523385" y="4190386"/>
            <a:ext cx="457200" cy="12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rot="5400000">
            <a:off x="4647587" y="4190386"/>
            <a:ext cx="457201" cy="122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>
            <a:off x="1595778" y="33520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609601" y="3505201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  <p:cxnSp>
        <p:nvCxnSpPr>
          <p:cNvPr id="27" name="Straight Connector 26"/>
          <p:cNvCxnSpPr/>
          <p:nvPr/>
        </p:nvCxnSpPr>
        <p:spPr>
          <a:xfrm rot="5400000">
            <a:off x="4719978" y="3362892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3733802" y="3516086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7920378" y="33520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5" name="Rectangle 34"/>
          <p:cNvSpPr/>
          <p:nvPr/>
        </p:nvSpPr>
        <p:spPr>
          <a:xfrm>
            <a:off x="6934201" y="3505201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  <p:cxnSp>
        <p:nvCxnSpPr>
          <p:cNvPr id="37" name="Straight Arrow Connector 36"/>
          <p:cNvCxnSpPr/>
          <p:nvPr/>
        </p:nvCxnSpPr>
        <p:spPr>
          <a:xfrm rot="5400000">
            <a:off x="7847986" y="4190387"/>
            <a:ext cx="457201" cy="122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rot="5400000">
            <a:off x="7925416" y="1980587"/>
            <a:ext cx="457201" cy="122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Rectangle 55"/>
          <p:cNvSpPr/>
          <p:nvPr/>
        </p:nvSpPr>
        <p:spPr>
          <a:xfrm>
            <a:off x="152401" y="2971801"/>
            <a:ext cx="1752599" cy="52251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Dr. R. K. </a:t>
            </a:r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</a:rPr>
              <a:t>Pandey</a:t>
            </a:r>
            <a:endParaRPr lang="en-US" sz="1600" b="1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57" name="Straight Connector 56"/>
          <p:cNvCxnSpPr/>
          <p:nvPr/>
        </p:nvCxnSpPr>
        <p:spPr>
          <a:xfrm rot="5400000">
            <a:off x="3961607" y="15232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58" name="Rectangle 57"/>
          <p:cNvSpPr/>
          <p:nvPr/>
        </p:nvSpPr>
        <p:spPr>
          <a:xfrm>
            <a:off x="152402" y="4191000"/>
            <a:ext cx="1752599" cy="52251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</a:rPr>
              <a:t>Shanti</a:t>
            </a:r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</a:rPr>
              <a:t>Lal</a:t>
            </a:r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</a:rPr>
              <a:t>Bhartiya</a:t>
            </a:r>
            <a:endParaRPr lang="en-US" sz="1600" b="1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152402" y="3581400"/>
            <a:ext cx="1752599" cy="5334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</a:rPr>
              <a:t>Arun</a:t>
            </a:r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</a:rPr>
              <a:t>Kakkar</a:t>
            </a:r>
            <a:endParaRPr lang="en-US" sz="1600" b="1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457201" y="381000"/>
            <a:ext cx="9220199" cy="967154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381001" y="304800"/>
            <a:ext cx="9220199" cy="967154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000" b="1" dirty="0" err="1" smtClean="0">
                <a:solidFill>
                  <a:srgbClr val="FFFF00"/>
                </a:solidFill>
              </a:rPr>
              <a:t>Gaon</a:t>
            </a:r>
            <a:r>
              <a:rPr lang="en-US" sz="2000" b="1" dirty="0" smtClean="0">
                <a:solidFill>
                  <a:srgbClr val="FFFF00"/>
                </a:solidFill>
              </a:rPr>
              <a:t> </a:t>
            </a:r>
            <a:r>
              <a:rPr lang="en-US" sz="2000" b="1" dirty="0" err="1" smtClean="0">
                <a:solidFill>
                  <a:srgbClr val="FFFF00"/>
                </a:solidFill>
              </a:rPr>
              <a:t>Ki</a:t>
            </a:r>
            <a:r>
              <a:rPr lang="en-US" sz="2000" b="1" dirty="0" smtClean="0">
                <a:solidFill>
                  <a:srgbClr val="FFFF00"/>
                </a:solidFill>
              </a:rPr>
              <a:t> </a:t>
            </a:r>
            <a:r>
              <a:rPr lang="en-US" sz="2000" b="1" dirty="0" err="1" smtClean="0">
                <a:solidFill>
                  <a:srgbClr val="FFFF00"/>
                </a:solidFill>
              </a:rPr>
              <a:t>Beti</a:t>
            </a:r>
            <a:r>
              <a:rPr lang="en-US" sz="2000" b="1" dirty="0" smtClean="0">
                <a:solidFill>
                  <a:srgbClr val="FFFF00"/>
                </a:solidFill>
              </a:rPr>
              <a:t>/</a:t>
            </a:r>
            <a:r>
              <a:rPr lang="en-US" sz="2000" b="1" dirty="0" err="1" smtClean="0">
                <a:solidFill>
                  <a:srgbClr val="FFFF00"/>
                </a:solidFill>
              </a:rPr>
              <a:t>Pratibha</a:t>
            </a:r>
            <a:r>
              <a:rPr lang="en-US" sz="2000" b="1" dirty="0" smtClean="0">
                <a:solidFill>
                  <a:srgbClr val="FFFF00"/>
                </a:solidFill>
              </a:rPr>
              <a:t> </a:t>
            </a:r>
            <a:r>
              <a:rPr lang="en-US" sz="2000" b="1" dirty="0" err="1" smtClean="0">
                <a:solidFill>
                  <a:srgbClr val="FFFF00"/>
                </a:solidFill>
              </a:rPr>
              <a:t>Kiran</a:t>
            </a:r>
            <a:r>
              <a:rPr lang="en-US" sz="2000" b="1" dirty="0" smtClean="0">
                <a:solidFill>
                  <a:srgbClr val="FFFF00"/>
                </a:solidFill>
              </a:rPr>
              <a:t>/</a:t>
            </a:r>
            <a:r>
              <a:rPr lang="en-US" sz="2000" b="1" dirty="0" err="1" smtClean="0">
                <a:solidFill>
                  <a:srgbClr val="FFFF00"/>
                </a:solidFill>
              </a:rPr>
              <a:t>Vikramaditya</a:t>
            </a:r>
            <a:r>
              <a:rPr lang="en-US" sz="2000" b="1" dirty="0" smtClean="0">
                <a:solidFill>
                  <a:srgbClr val="FFFF00"/>
                </a:solidFill>
              </a:rPr>
              <a:t> &amp; CM Public welfare scheme/Minority/</a:t>
            </a:r>
            <a:r>
              <a:rPr lang="en-US" sz="2000" b="1" dirty="0" err="1" smtClean="0">
                <a:solidFill>
                  <a:srgbClr val="FFFF00"/>
                </a:solidFill>
              </a:rPr>
              <a:t>Aawas</a:t>
            </a:r>
            <a:r>
              <a:rPr lang="en-US" sz="2000" b="1" dirty="0" smtClean="0">
                <a:solidFill>
                  <a:srgbClr val="FFFF00"/>
                </a:solidFill>
              </a:rPr>
              <a:t> </a:t>
            </a:r>
            <a:r>
              <a:rPr lang="en-US" sz="2000" b="1" dirty="0" err="1" smtClean="0">
                <a:solidFill>
                  <a:srgbClr val="FFFF00"/>
                </a:solidFill>
              </a:rPr>
              <a:t>Sahayata</a:t>
            </a:r>
            <a:r>
              <a:rPr lang="en-US" sz="2000" b="1" dirty="0" smtClean="0">
                <a:solidFill>
                  <a:srgbClr val="FFFF00"/>
                </a:solidFill>
              </a:rPr>
              <a:t>/</a:t>
            </a:r>
            <a:r>
              <a:rPr lang="en-US" sz="2000" b="1" dirty="0" err="1" smtClean="0">
                <a:solidFill>
                  <a:srgbClr val="FFFF00"/>
                </a:solidFill>
              </a:rPr>
              <a:t>Ekikrat</a:t>
            </a:r>
            <a:r>
              <a:rPr lang="en-US" sz="2000" b="1" dirty="0" smtClean="0">
                <a:solidFill>
                  <a:srgbClr val="FFFF00"/>
                </a:solidFill>
              </a:rPr>
              <a:t>/</a:t>
            </a:r>
            <a:r>
              <a:rPr lang="en-US" sz="2000" b="1" dirty="0" err="1" smtClean="0">
                <a:solidFill>
                  <a:srgbClr val="FFFF00"/>
                </a:solidFill>
              </a:rPr>
              <a:t>Medhavi</a:t>
            </a:r>
            <a:r>
              <a:rPr lang="en-US" sz="2000" b="1" dirty="0" smtClean="0">
                <a:solidFill>
                  <a:srgbClr val="FFFF00"/>
                </a:solidFill>
              </a:rPr>
              <a:t>/Disabled/</a:t>
            </a:r>
            <a:r>
              <a:rPr lang="en-US" sz="2000" b="1" dirty="0" err="1" smtClean="0">
                <a:solidFill>
                  <a:srgbClr val="FFFF00"/>
                </a:solidFill>
              </a:rPr>
              <a:t>Bidi</a:t>
            </a:r>
            <a:r>
              <a:rPr lang="en-US" sz="2000" b="1" dirty="0" smtClean="0">
                <a:solidFill>
                  <a:srgbClr val="FFFF00"/>
                </a:solidFill>
              </a:rPr>
              <a:t> </a:t>
            </a:r>
            <a:r>
              <a:rPr lang="en-US" sz="2000" b="1" dirty="0" err="1" smtClean="0">
                <a:solidFill>
                  <a:srgbClr val="FFFF00"/>
                </a:solidFill>
              </a:rPr>
              <a:t>Labour</a:t>
            </a:r>
            <a:r>
              <a:rPr lang="en-US" sz="2000" b="1" dirty="0" smtClean="0">
                <a:solidFill>
                  <a:srgbClr val="FFFF00"/>
                </a:solidFill>
              </a:rPr>
              <a:t>/Ph.D. Student scheme scholarship</a:t>
            </a:r>
            <a:endParaRPr lang="en-US" sz="2000" b="1" dirty="0">
              <a:solidFill>
                <a:srgbClr val="FFFF00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52402" y="4800600"/>
            <a:ext cx="1752599" cy="5334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</a:rPr>
              <a:t>Sankalp</a:t>
            </a:r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</a:rPr>
              <a:t>Jogi</a:t>
            </a:r>
            <a:endParaRPr lang="en-US" sz="1600" b="1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152402" y="5410200"/>
            <a:ext cx="1752599" cy="5334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Dr. Manish Sharma</a:t>
            </a:r>
          </a:p>
        </p:txBody>
      </p:sp>
      <p:sp>
        <p:nvSpPr>
          <p:cNvPr id="36" name="Rectangle 35"/>
          <p:cNvSpPr/>
          <p:nvPr/>
        </p:nvSpPr>
        <p:spPr>
          <a:xfrm>
            <a:off x="2971801" y="1676401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  <p:cxnSp>
        <p:nvCxnSpPr>
          <p:cNvPr id="37" name="Straight Connector 36"/>
          <p:cNvCxnSpPr/>
          <p:nvPr/>
        </p:nvCxnSpPr>
        <p:spPr>
          <a:xfrm rot="5400000">
            <a:off x="915195" y="15232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2" name="Rectangle 41"/>
          <p:cNvSpPr/>
          <p:nvPr/>
        </p:nvSpPr>
        <p:spPr>
          <a:xfrm>
            <a:off x="6324600" y="2971801"/>
            <a:ext cx="3429000" cy="52251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</a:rPr>
              <a:t>Vikramaditya</a:t>
            </a:r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 &amp; CM Public welfare scheme</a:t>
            </a:r>
          </a:p>
        </p:txBody>
      </p:sp>
      <p:sp>
        <p:nvSpPr>
          <p:cNvPr id="44" name="Rectangle 43"/>
          <p:cNvSpPr/>
          <p:nvPr/>
        </p:nvSpPr>
        <p:spPr>
          <a:xfrm>
            <a:off x="6324600" y="4191000"/>
            <a:ext cx="3429000" cy="52251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</a:rPr>
              <a:t>Pratibha</a:t>
            </a:r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</a:rPr>
              <a:t>Kiran</a:t>
            </a:r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 &amp; Minority, </a:t>
            </a:r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</a:rPr>
              <a:t>Bidi</a:t>
            </a:r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</a:rPr>
              <a:t>Labour</a:t>
            </a:r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, Ph.D</a:t>
            </a:r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. </a:t>
            </a:r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</a:rPr>
              <a:t>yojana</a:t>
            </a:r>
            <a:endParaRPr lang="en-US" sz="1600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6324600" y="3581400"/>
            <a:ext cx="3429000" cy="5334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</a:rPr>
              <a:t>Medhavi</a:t>
            </a:r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 Student</a:t>
            </a:r>
            <a:endParaRPr lang="en-US" sz="1600" b="1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6324600" y="4800600"/>
            <a:ext cx="3429000" cy="5334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</a:rPr>
              <a:t>Gaon</a:t>
            </a:r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</a:rPr>
              <a:t>Ki</a:t>
            </a:r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</a:rPr>
              <a:t>Beti</a:t>
            </a:r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, Disabled, </a:t>
            </a:r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</a:rPr>
              <a:t>Ekikrat</a:t>
            </a:r>
            <a:endParaRPr lang="en-US" sz="1600" b="1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6324600" y="5410200"/>
            <a:ext cx="3429000" cy="5334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Centre Sector Inspire</a:t>
            </a:r>
          </a:p>
        </p:txBody>
      </p:sp>
      <p:sp>
        <p:nvSpPr>
          <p:cNvPr id="60" name="Rectangle 59"/>
          <p:cNvSpPr/>
          <p:nvPr/>
        </p:nvSpPr>
        <p:spPr>
          <a:xfrm>
            <a:off x="6324598" y="2373085"/>
            <a:ext cx="3429001" cy="52251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</a:rPr>
              <a:t>Aawas</a:t>
            </a:r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</a:rPr>
              <a:t>Sahayata</a:t>
            </a:r>
            <a:endParaRPr lang="en-US" sz="1600" b="1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52401" y="2373085"/>
            <a:ext cx="1752599" cy="52251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Dr. S.K. </a:t>
            </a:r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</a:rPr>
              <a:t>Nage</a:t>
            </a:r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</p:txBody>
      </p:sp>
      <p:sp>
        <p:nvSpPr>
          <p:cNvPr id="26" name="Rectangle 25"/>
          <p:cNvSpPr/>
          <p:nvPr/>
        </p:nvSpPr>
        <p:spPr>
          <a:xfrm>
            <a:off x="1" y="1676401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Convener</a:t>
            </a:r>
          </a:p>
        </p:txBody>
      </p:sp>
      <p:sp>
        <p:nvSpPr>
          <p:cNvPr id="27" name="Rectangle 26"/>
          <p:cNvSpPr/>
          <p:nvPr/>
        </p:nvSpPr>
        <p:spPr>
          <a:xfrm>
            <a:off x="2057400" y="2362201"/>
            <a:ext cx="4191001" cy="5334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Aparna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Awasthi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2057400" y="2971800"/>
            <a:ext cx="4191001" cy="5334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Mridula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Singh, 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Mamta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Shrivastava</a:t>
            </a:r>
            <a:endParaRPr lang="en-US" sz="1800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2057400" y="4800600"/>
            <a:ext cx="4191001" cy="5334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Nimeesha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kour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, 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Sheela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Methews</a:t>
            </a:r>
            <a:endParaRPr lang="en-US" sz="1800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2057400" y="5410200"/>
            <a:ext cx="1752599" cy="5334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Rohni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Singh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53" name="Straight Connector 52"/>
          <p:cNvCxnSpPr/>
          <p:nvPr/>
        </p:nvCxnSpPr>
        <p:spPr>
          <a:xfrm rot="5400000">
            <a:off x="7847807" y="15232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55" name="Rectangle 54"/>
          <p:cNvSpPr/>
          <p:nvPr/>
        </p:nvSpPr>
        <p:spPr>
          <a:xfrm>
            <a:off x="6858001" y="1676401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Scholarship</a:t>
            </a:r>
          </a:p>
        </p:txBody>
      </p:sp>
      <p:sp>
        <p:nvSpPr>
          <p:cNvPr id="62" name="Rectangle 61"/>
          <p:cNvSpPr/>
          <p:nvPr/>
        </p:nvSpPr>
        <p:spPr>
          <a:xfrm>
            <a:off x="2057400" y="3581400"/>
            <a:ext cx="4191001" cy="5334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R.K.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Tiwari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2057400" y="4191001"/>
            <a:ext cx="4191001" cy="5334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M.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Bhardwaj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3886200" y="5410200"/>
            <a:ext cx="2362200" cy="5334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Student’s Representative </a:t>
            </a:r>
            <a:endParaRPr lang="en-US" sz="16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1905000" y="424544"/>
            <a:ext cx="6172201" cy="718456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1828799" y="348344"/>
            <a:ext cx="6172201" cy="718457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Gold Medal </a:t>
            </a:r>
            <a:r>
              <a:rPr lang="en-US" sz="2400" b="1" dirty="0" err="1" smtClean="0">
                <a:solidFill>
                  <a:srgbClr val="FFFF00"/>
                </a:solidFill>
              </a:rPr>
              <a:t>Alankaran</a:t>
            </a:r>
            <a:r>
              <a:rPr lang="en-US" sz="2400" b="1" dirty="0" smtClean="0">
                <a:solidFill>
                  <a:srgbClr val="FFFF00"/>
                </a:solidFill>
              </a:rPr>
              <a:t> Committee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581401" y="1752601"/>
            <a:ext cx="2667001" cy="609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800" b="1" dirty="0" smtClean="0">
                <a:solidFill>
                  <a:schemeClr val="accent1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accent1">
                    <a:lumMod val="50000"/>
                  </a:schemeClr>
                </a:solidFill>
              </a:rPr>
              <a:t>Shikha</a:t>
            </a:r>
            <a:r>
              <a:rPr lang="en-US" sz="18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accent1">
                    <a:lumMod val="50000"/>
                  </a:schemeClr>
                </a:solidFill>
              </a:rPr>
              <a:t>Saxena</a:t>
            </a:r>
            <a:endParaRPr lang="en-US" sz="1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sz="1800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  <a:endParaRPr lang="en-US" sz="1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1447801" y="3810001"/>
            <a:ext cx="2869292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r"/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Sanjay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Kakkar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447801" y="4876801"/>
            <a:ext cx="2869292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r"/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Preeti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Khare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24" name="Straight Arrow Connector 23"/>
          <p:cNvCxnSpPr/>
          <p:nvPr/>
        </p:nvCxnSpPr>
        <p:spPr>
          <a:xfrm rot="5400000">
            <a:off x="4647803" y="1447404"/>
            <a:ext cx="610394" cy="15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5400000">
            <a:off x="4643778" y="25138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5400000">
            <a:off x="3832568" y="4136571"/>
            <a:ext cx="1936866" cy="799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3657602" y="2667001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  <p:cxnSp>
        <p:nvCxnSpPr>
          <p:cNvPr id="54" name="Straight Arrow Connector 53"/>
          <p:cNvCxnSpPr/>
          <p:nvPr/>
        </p:nvCxnSpPr>
        <p:spPr>
          <a:xfrm rot="10800000">
            <a:off x="4343400" y="3503611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 rot="10800000">
            <a:off x="4343400" y="4038600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1447801" y="4343401"/>
            <a:ext cx="2869292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r"/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Vibha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Choudhary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33" name="Straight Arrow Connector 32"/>
          <p:cNvCxnSpPr/>
          <p:nvPr/>
        </p:nvCxnSpPr>
        <p:spPr>
          <a:xfrm rot="10800000">
            <a:off x="4343402" y="4572000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1447801" y="3276601"/>
            <a:ext cx="2869292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r"/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R.K.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Srivastava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 rot="10800000">
            <a:off x="4343400" y="5105400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5257800" y="4343401"/>
            <a:ext cx="2869292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Student’s Representative 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4724400" y="3505200"/>
            <a:ext cx="5334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5257800" y="3276601"/>
            <a:ext cx="2869292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Chetana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Ratna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Agnihotri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257800" y="3810001"/>
            <a:ext cx="2869292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Preeti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Pandey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4724400" y="4037012"/>
            <a:ext cx="5334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4724400" y="4570412"/>
            <a:ext cx="5334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/>
        </p:nvSpPr>
        <p:spPr>
          <a:xfrm>
            <a:off x="3962400" y="2514600"/>
            <a:ext cx="1981200" cy="762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accent5">
                    <a:lumMod val="75000"/>
                  </a:schemeClr>
                </a:solidFill>
              </a:rPr>
              <a:t>Sunita</a:t>
            </a:r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 Sharma</a:t>
            </a: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	</a:t>
            </a:r>
          </a:p>
        </p:txBody>
      </p:sp>
      <p:cxnSp>
        <p:nvCxnSpPr>
          <p:cNvPr id="55" name="Straight Connector 54"/>
          <p:cNvCxnSpPr/>
          <p:nvPr/>
        </p:nvCxnSpPr>
        <p:spPr>
          <a:xfrm rot="5400000">
            <a:off x="4876007" y="12946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56" name="Rectangle 55"/>
          <p:cNvSpPr/>
          <p:nvPr/>
        </p:nvSpPr>
        <p:spPr>
          <a:xfrm>
            <a:off x="533402" y="5116286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Preeti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Bala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Dongre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57" name="Straight Connector 56"/>
          <p:cNvCxnSpPr/>
          <p:nvPr/>
        </p:nvCxnSpPr>
        <p:spPr>
          <a:xfrm rot="5400000">
            <a:off x="4872377" y="34282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rot="5400000">
            <a:off x="4800600" y="43426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70" name="Rectangle 69"/>
          <p:cNvSpPr/>
          <p:nvPr/>
        </p:nvSpPr>
        <p:spPr>
          <a:xfrm>
            <a:off x="7086600" y="5116286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Manish Sharma</a:t>
            </a:r>
          </a:p>
        </p:txBody>
      </p:sp>
      <p:cxnSp>
        <p:nvCxnSpPr>
          <p:cNvPr id="25" name="Straight Connector 24"/>
          <p:cNvCxnSpPr/>
          <p:nvPr/>
        </p:nvCxnSpPr>
        <p:spPr>
          <a:xfrm>
            <a:off x="1752600" y="4572000"/>
            <a:ext cx="6629401" cy="1588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5400000">
            <a:off x="1523385" y="4799986"/>
            <a:ext cx="457200" cy="12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rot="5400000">
            <a:off x="8121357" y="4832643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3090637" y="664030"/>
            <a:ext cx="3843564" cy="478971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3014436" y="609601"/>
            <a:ext cx="3860801" cy="478971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College News Bulletin</a:t>
            </a:r>
            <a:endParaRPr lang="en-US" sz="2400" b="1" dirty="0">
              <a:solidFill>
                <a:srgbClr val="FFFF0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886201" y="3581401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657600" y="1447801"/>
            <a:ext cx="2667001" cy="762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Dr. A.L. </a:t>
            </a:r>
            <a:r>
              <a:rPr lang="en-US" b="1" dirty="0" err="1" smtClean="0">
                <a:solidFill>
                  <a:schemeClr val="accent5">
                    <a:lumMod val="75000"/>
                  </a:schemeClr>
                </a:solidFill>
              </a:rPr>
              <a:t>Mahobia</a:t>
            </a:r>
            <a:endParaRPr lang="en-US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Principal, Patron	</a:t>
            </a:r>
          </a:p>
        </p:txBody>
      </p:sp>
      <p:cxnSp>
        <p:nvCxnSpPr>
          <p:cNvPr id="16" name="Straight Connector 15"/>
          <p:cNvCxnSpPr/>
          <p:nvPr/>
        </p:nvCxnSpPr>
        <p:spPr>
          <a:xfrm rot="5400000">
            <a:off x="4877595" y="23614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3505200" y="5116286"/>
            <a:ext cx="3200401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Chetana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Rana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Agnihotri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 rot="5400000">
            <a:off x="4801214" y="4799986"/>
            <a:ext cx="457200" cy="12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1828799" y="5867400"/>
            <a:ext cx="2895600" cy="4572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Samraddhi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Paranjape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23" name="Straight Arrow Connector 22"/>
          <p:cNvCxnSpPr/>
          <p:nvPr/>
        </p:nvCxnSpPr>
        <p:spPr>
          <a:xfrm rot="5400000">
            <a:off x="2667615" y="5180986"/>
            <a:ext cx="1219200" cy="12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2743201" y="381001"/>
            <a:ext cx="4419600" cy="718456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2667001" y="304801"/>
            <a:ext cx="4419600" cy="718457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Exam Cell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505201" y="1981201"/>
            <a:ext cx="2667001" cy="609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800" b="1" dirty="0" smtClean="0">
                <a:solidFill>
                  <a:schemeClr val="accent1">
                    <a:lumMod val="50000"/>
                  </a:schemeClr>
                </a:solidFill>
              </a:rPr>
              <a:t>Dr. S.K. </a:t>
            </a:r>
            <a:r>
              <a:rPr lang="en-US" sz="1800" b="1" dirty="0" err="1" smtClean="0">
                <a:solidFill>
                  <a:schemeClr val="accent1">
                    <a:lumMod val="50000"/>
                  </a:schemeClr>
                </a:solidFill>
              </a:rPr>
              <a:t>Shrivastava</a:t>
            </a:r>
            <a:endParaRPr lang="en-US" sz="1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sz="1800" b="1" dirty="0" smtClean="0">
                <a:solidFill>
                  <a:schemeClr val="accent6">
                    <a:lumMod val="50000"/>
                  </a:schemeClr>
                </a:solidFill>
              </a:rPr>
              <a:t>Controller</a:t>
            </a:r>
            <a:endParaRPr lang="en-US" sz="1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455308" y="2939144"/>
            <a:ext cx="2869292" cy="64225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G.R.K.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Sahu</a:t>
            </a:r>
            <a:endParaRPr lang="en-US" sz="1800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1800" b="1" dirty="0" smtClean="0">
                <a:solidFill>
                  <a:srgbClr val="C00000"/>
                </a:solidFill>
              </a:rPr>
              <a:t>Deputy Controller</a:t>
            </a:r>
            <a:endParaRPr lang="en-US" sz="1800" b="1" dirty="0">
              <a:solidFill>
                <a:srgbClr val="C00000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447802" y="4038601"/>
            <a:ext cx="2869292" cy="6422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Preeti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Khare</a:t>
            </a:r>
            <a:endParaRPr lang="en-US" sz="1800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1800" b="1" dirty="0" smtClean="0">
                <a:solidFill>
                  <a:srgbClr val="C00000"/>
                </a:solidFill>
              </a:rPr>
              <a:t>Assistant Controller</a:t>
            </a:r>
          </a:p>
        </p:txBody>
      </p:sp>
      <p:cxnSp>
        <p:nvCxnSpPr>
          <p:cNvPr id="24" name="Straight Arrow Connector 23"/>
          <p:cNvCxnSpPr/>
          <p:nvPr/>
        </p:nvCxnSpPr>
        <p:spPr>
          <a:xfrm rot="5400000">
            <a:off x="4343797" y="1523603"/>
            <a:ext cx="914400" cy="7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5400000">
            <a:off x="4643778" y="27424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16200000" flipH="1">
            <a:off x="4038601" y="4343400"/>
            <a:ext cx="1524000" cy="1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 rot="10800000">
            <a:off x="4343400" y="4418011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1447802" y="4800601"/>
            <a:ext cx="2869292" cy="6422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Sheela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Mathews</a:t>
            </a:r>
          </a:p>
          <a:p>
            <a:pPr algn="ctr"/>
            <a:r>
              <a:rPr lang="en-US" sz="1800" b="1" dirty="0" smtClean="0">
                <a:solidFill>
                  <a:srgbClr val="C00000"/>
                </a:solidFill>
              </a:rPr>
              <a:t>Assistant Controller</a:t>
            </a:r>
          </a:p>
        </p:txBody>
      </p:sp>
      <p:sp>
        <p:nvSpPr>
          <p:cNvPr id="29" name="Rectangle 28"/>
          <p:cNvSpPr/>
          <p:nvPr/>
        </p:nvSpPr>
        <p:spPr>
          <a:xfrm>
            <a:off x="5257800" y="4082144"/>
            <a:ext cx="2869292" cy="6422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Vibha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Choudhary</a:t>
            </a:r>
            <a:endParaRPr lang="en-US" sz="1800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1800" b="1" dirty="0" smtClean="0">
                <a:solidFill>
                  <a:srgbClr val="C00000"/>
                </a:solidFill>
              </a:rPr>
              <a:t>Assistant Controller</a:t>
            </a:r>
          </a:p>
        </p:txBody>
      </p:sp>
      <p:cxnSp>
        <p:nvCxnSpPr>
          <p:cNvPr id="33" name="Straight Arrow Connector 32"/>
          <p:cNvCxnSpPr/>
          <p:nvPr/>
        </p:nvCxnSpPr>
        <p:spPr>
          <a:xfrm rot="10800000">
            <a:off x="4343400" y="5103811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4800599" y="4419600"/>
            <a:ext cx="455971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4800599" y="5105400"/>
            <a:ext cx="455971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5257800" y="4844144"/>
            <a:ext cx="2869292" cy="6422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Rachna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Thakur</a:t>
            </a:r>
            <a:endParaRPr lang="en-US" sz="1800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1800" b="1" dirty="0" smtClean="0">
                <a:solidFill>
                  <a:srgbClr val="C00000"/>
                </a:solidFill>
              </a:rPr>
              <a:t>Assistant Controller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429001" y="5606144"/>
            <a:ext cx="2869292" cy="6422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M.L.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Chouhan</a:t>
            </a:r>
            <a:endParaRPr lang="en-US" sz="1800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1800" b="1" dirty="0" smtClean="0">
                <a:solidFill>
                  <a:srgbClr val="C00000"/>
                </a:solidFill>
              </a:rPr>
              <a:t>Assistant Controller</a:t>
            </a:r>
          </a:p>
        </p:txBody>
      </p:sp>
      <p:cxnSp>
        <p:nvCxnSpPr>
          <p:cNvPr id="30" name="Straight Arrow Connector 29"/>
          <p:cNvCxnSpPr/>
          <p:nvPr/>
        </p:nvCxnSpPr>
        <p:spPr>
          <a:xfrm rot="5400000">
            <a:off x="4343797" y="5105003"/>
            <a:ext cx="914400" cy="7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9" name="Straight Connector 58"/>
          <p:cNvCxnSpPr/>
          <p:nvPr/>
        </p:nvCxnSpPr>
        <p:spPr>
          <a:xfrm rot="5400000">
            <a:off x="4725628" y="22090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1677629" y="2438400"/>
            <a:ext cx="6629401" cy="1588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rot="5400000">
            <a:off x="7773630" y="2970571"/>
            <a:ext cx="1066800" cy="245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3350267" y="435430"/>
            <a:ext cx="3279132" cy="478971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3276599" y="381001"/>
            <a:ext cx="3293836" cy="478971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College Magazine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33401" y="3581400"/>
            <a:ext cx="2438400" cy="762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Tanuja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Choudhary</a:t>
            </a:r>
            <a:endParaRPr lang="en-US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Editor Hindi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858001" y="3581400"/>
            <a:ext cx="2590800" cy="762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Usha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Masram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Editor English</a:t>
            </a:r>
          </a:p>
        </p:txBody>
      </p:sp>
      <p:cxnSp>
        <p:nvCxnSpPr>
          <p:cNvPr id="22" name="Straight Arrow Connector 21"/>
          <p:cNvCxnSpPr/>
          <p:nvPr/>
        </p:nvCxnSpPr>
        <p:spPr>
          <a:xfrm rot="5400000">
            <a:off x="1143001" y="2971801"/>
            <a:ext cx="1066800" cy="15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4799807" y="10660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3657600" y="1219201"/>
            <a:ext cx="2667001" cy="762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Dr. A.L. </a:t>
            </a:r>
            <a:r>
              <a:rPr lang="en-US" b="1" dirty="0" err="1" smtClean="0">
                <a:solidFill>
                  <a:schemeClr val="accent5">
                    <a:lumMod val="75000"/>
                  </a:schemeClr>
                </a:solidFill>
              </a:rPr>
              <a:t>Mahobia</a:t>
            </a:r>
            <a:endParaRPr lang="en-US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Principal, Patron	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505200" y="3581400"/>
            <a:ext cx="2895600" cy="5334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</a:rPr>
              <a:t>Dr.Chetana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Rana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Agnihotri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</a:p>
        </p:txBody>
      </p:sp>
      <p:cxnSp>
        <p:nvCxnSpPr>
          <p:cNvPr id="14" name="Straight Arrow Connector 13"/>
          <p:cNvCxnSpPr>
            <a:endCxn id="13" idx="0"/>
          </p:cNvCxnSpPr>
          <p:nvPr/>
        </p:nvCxnSpPr>
        <p:spPr>
          <a:xfrm rot="5400000">
            <a:off x="4801215" y="3428385"/>
            <a:ext cx="304800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3581401" y="4191000"/>
            <a:ext cx="2743199" cy="4572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Rachna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Thakur</a:t>
            </a:r>
            <a:endParaRPr lang="en-US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 rot="5400000">
            <a:off x="4692357" y="2699043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4419600" y="2971801"/>
            <a:ext cx="1156342" cy="3847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  <p:sp>
        <p:nvSpPr>
          <p:cNvPr id="28" name="Rectangle 27"/>
          <p:cNvSpPr/>
          <p:nvPr/>
        </p:nvSpPr>
        <p:spPr>
          <a:xfrm>
            <a:off x="3581401" y="4724400"/>
            <a:ext cx="2743199" cy="4572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student representative</a:t>
            </a:r>
            <a:endParaRPr lang="en-US" b="1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3090637" y="762001"/>
            <a:ext cx="3843564" cy="685800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3014436" y="685801"/>
            <a:ext cx="3860801" cy="707571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College Research Journal </a:t>
            </a:r>
          </a:p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“</a:t>
            </a:r>
            <a:r>
              <a:rPr lang="en-US" sz="2400" b="1" dirty="0" err="1" smtClean="0">
                <a:solidFill>
                  <a:srgbClr val="FFFF00"/>
                </a:solidFill>
              </a:rPr>
              <a:t>Sci</a:t>
            </a:r>
            <a:r>
              <a:rPr lang="en-US" sz="2400" b="1" dirty="0" smtClean="0">
                <a:solidFill>
                  <a:srgbClr val="FFFF00"/>
                </a:solidFill>
              </a:rPr>
              <a:t>-Fronts”</a:t>
            </a:r>
          </a:p>
        </p:txBody>
      </p:sp>
      <p:sp>
        <p:nvSpPr>
          <p:cNvPr id="41" name="Rectangle 40"/>
          <p:cNvSpPr/>
          <p:nvPr/>
        </p:nvSpPr>
        <p:spPr>
          <a:xfrm>
            <a:off x="3886200" y="1752600"/>
            <a:ext cx="2209801" cy="762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Sanjay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Tignath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Editor</a:t>
            </a:r>
          </a:p>
        </p:txBody>
      </p:sp>
      <p:cxnSp>
        <p:nvCxnSpPr>
          <p:cNvPr id="43" name="Straight Connector 42"/>
          <p:cNvCxnSpPr/>
          <p:nvPr/>
        </p:nvCxnSpPr>
        <p:spPr>
          <a:xfrm rot="5400000">
            <a:off x="4872377" y="26662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rot="5400000">
            <a:off x="4800600" y="35044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7086600" y="4278086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Preeti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khare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>
            <a:off x="1752600" y="3733800"/>
            <a:ext cx="6629401" cy="1588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rot="5400000">
            <a:off x="8121357" y="3994442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51" name="Rectangle 50"/>
          <p:cNvSpPr/>
          <p:nvPr/>
        </p:nvSpPr>
        <p:spPr>
          <a:xfrm>
            <a:off x="381001" y="4267201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S.K.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Pandey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52" name="Straight Connector 51"/>
          <p:cNvCxnSpPr/>
          <p:nvPr/>
        </p:nvCxnSpPr>
        <p:spPr>
          <a:xfrm rot="5400000">
            <a:off x="4877595" y="15994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3886202" y="2754086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 rot="5400000">
            <a:off x="1491958" y="3994442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3581400" y="4278086"/>
            <a:ext cx="2895600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R.K.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Srivastava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 rot="5400000">
            <a:off x="4768558" y="3994442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/>
        </p:nvSpPr>
        <p:spPr>
          <a:xfrm>
            <a:off x="3962400" y="1295400"/>
            <a:ext cx="2209801" cy="762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</a:t>
            </a:r>
            <a:r>
              <a:rPr lang="en-US" b="1" dirty="0" err="1" smtClean="0"/>
              <a:t>Shikha</a:t>
            </a:r>
            <a:r>
              <a:rPr lang="en-US" b="1" dirty="0" smtClean="0"/>
              <a:t> </a:t>
            </a:r>
            <a:r>
              <a:rPr lang="en-US" b="1" dirty="0" err="1" smtClean="0"/>
              <a:t>Saxena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cxnSp>
        <p:nvCxnSpPr>
          <p:cNvPr id="55" name="Straight Connector 54"/>
          <p:cNvCxnSpPr/>
          <p:nvPr/>
        </p:nvCxnSpPr>
        <p:spPr>
          <a:xfrm rot="5400000">
            <a:off x="4876007" y="11422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56" name="Rectangle 55"/>
          <p:cNvSpPr/>
          <p:nvPr/>
        </p:nvSpPr>
        <p:spPr>
          <a:xfrm>
            <a:off x="533402" y="3820886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Rajendra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Kuraria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57" name="Straight Connector 56"/>
          <p:cNvCxnSpPr/>
          <p:nvPr/>
        </p:nvCxnSpPr>
        <p:spPr>
          <a:xfrm rot="5400000">
            <a:off x="4872377" y="22090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rot="5400000">
            <a:off x="4800600" y="30472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70" name="Rectangle 69"/>
          <p:cNvSpPr/>
          <p:nvPr/>
        </p:nvSpPr>
        <p:spPr>
          <a:xfrm>
            <a:off x="7086600" y="3820886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Sunita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Sharma</a:t>
            </a:r>
          </a:p>
        </p:txBody>
      </p:sp>
      <p:cxnSp>
        <p:nvCxnSpPr>
          <p:cNvPr id="25" name="Straight Connector 24"/>
          <p:cNvCxnSpPr/>
          <p:nvPr/>
        </p:nvCxnSpPr>
        <p:spPr>
          <a:xfrm>
            <a:off x="1752600" y="3276600"/>
            <a:ext cx="6629401" cy="1588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5400000">
            <a:off x="1523385" y="3504586"/>
            <a:ext cx="457200" cy="12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rot="5400000">
            <a:off x="8121357" y="3537242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3090637" y="511630"/>
            <a:ext cx="3843564" cy="478971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3014436" y="457201"/>
            <a:ext cx="3860801" cy="478971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Central Lab Committee</a:t>
            </a:r>
            <a:endParaRPr lang="en-US" sz="2400" b="1" dirty="0">
              <a:solidFill>
                <a:srgbClr val="FFFF00"/>
              </a:solidFill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rot="5400000">
            <a:off x="4767328" y="3537242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304801" y="5867401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Mona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Markam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886202" y="2362201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 rot="5400000">
            <a:off x="2557527" y="4146843"/>
            <a:ext cx="17417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2133600" y="5029201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R.K.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Srivastava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 rot="5400000">
            <a:off x="5910328" y="4146843"/>
            <a:ext cx="17417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5486400" y="5029201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S.N.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Shukla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 rot="10800000">
            <a:off x="1447800" y="4572000"/>
            <a:ext cx="1981200" cy="1588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rot="5400000">
            <a:off x="800715" y="5219085"/>
            <a:ext cx="1295400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10800000">
            <a:off x="6781800" y="4572000"/>
            <a:ext cx="1981200" cy="1588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rot="5400000">
            <a:off x="8116095" y="5218907"/>
            <a:ext cx="1295400" cy="15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3886201" y="3810001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Sanjay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Tignath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</p:txBody>
      </p:sp>
      <p:sp>
        <p:nvSpPr>
          <p:cNvPr id="38" name="Rectangle 37"/>
          <p:cNvSpPr/>
          <p:nvPr/>
        </p:nvSpPr>
        <p:spPr>
          <a:xfrm>
            <a:off x="7086600" y="5867401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Rohni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Singh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>
            <a:off x="2176237" y="755302"/>
            <a:ext cx="5672364" cy="474784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2117273" y="685800"/>
            <a:ext cx="5655129" cy="533400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Assembly Questionnaire Committee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971800" y="1763486"/>
            <a:ext cx="4038600" cy="82731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Prashant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Selot</a:t>
            </a:r>
            <a:endParaRPr lang="en-US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rgbClr val="FF0000"/>
                </a:solidFill>
              </a:rPr>
              <a:t>Nodal </a:t>
            </a:r>
            <a:r>
              <a:rPr lang="en-US" b="1" dirty="0" smtClean="0">
                <a:solidFill>
                  <a:srgbClr val="FF0000"/>
                </a:solidFill>
              </a:rPr>
              <a:t>o</a:t>
            </a:r>
            <a:r>
              <a:rPr lang="en-US" b="1" dirty="0" smtClean="0">
                <a:solidFill>
                  <a:srgbClr val="FF0000"/>
                </a:solidFill>
              </a:rPr>
              <a:t>fficer</a:t>
            </a:r>
            <a:endParaRPr lang="en-US" b="1" dirty="0" smtClean="0">
              <a:solidFill>
                <a:srgbClr val="FF0000"/>
              </a:solidFill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 rot="5400000">
            <a:off x="4825208" y="2789578"/>
            <a:ext cx="402770" cy="521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3733801" y="3124200"/>
            <a:ext cx="2590799" cy="762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Dr. Sanjay 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Awasthi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 algn="ctr"/>
            <a:r>
              <a:rPr lang="en-US" b="1" dirty="0" smtClean="0">
                <a:solidFill>
                  <a:srgbClr val="C00000"/>
                </a:solidFill>
              </a:rPr>
              <a:t>Co-Nodal officer</a:t>
            </a:r>
          </a:p>
        </p:txBody>
      </p:sp>
      <p:cxnSp>
        <p:nvCxnSpPr>
          <p:cNvPr id="14" name="Straight Connector 13"/>
          <p:cNvCxnSpPr/>
          <p:nvPr/>
        </p:nvCxnSpPr>
        <p:spPr>
          <a:xfrm rot="5400000">
            <a:off x="4806839" y="1452449"/>
            <a:ext cx="446315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4872377" y="40378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5400000">
            <a:off x="4801216" y="4799985"/>
            <a:ext cx="457200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3886202" y="4201886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810001" y="5029200"/>
            <a:ext cx="2590799" cy="762000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rgbClr val="26378E"/>
                </a:solidFill>
              </a:rPr>
              <a:t>Dr. </a:t>
            </a:r>
            <a:r>
              <a:rPr lang="en-US" b="1" dirty="0" err="1" smtClean="0">
                <a:solidFill>
                  <a:srgbClr val="26378E"/>
                </a:solidFill>
              </a:rPr>
              <a:t>Onkar</a:t>
            </a:r>
            <a:r>
              <a:rPr lang="en-US" b="1" dirty="0" smtClean="0">
                <a:solidFill>
                  <a:srgbClr val="26378E"/>
                </a:solidFill>
              </a:rPr>
              <a:t> </a:t>
            </a:r>
            <a:r>
              <a:rPr lang="en-US" b="1" dirty="0" err="1" smtClean="0">
                <a:solidFill>
                  <a:srgbClr val="26378E"/>
                </a:solidFill>
              </a:rPr>
              <a:t>Dubey</a:t>
            </a:r>
            <a:endParaRPr lang="en-US" b="1" dirty="0" smtClean="0">
              <a:solidFill>
                <a:srgbClr val="26378E"/>
              </a:solidFill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1981201" y="457200"/>
            <a:ext cx="6248399" cy="914401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1905001" y="380999"/>
            <a:ext cx="6248399" cy="914400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College Development/Building Maintenance &amp; </a:t>
            </a:r>
          </a:p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Construction Committee</a:t>
            </a:r>
          </a:p>
        </p:txBody>
      </p:sp>
      <p:sp>
        <p:nvSpPr>
          <p:cNvPr id="42" name="Rectangle 41"/>
          <p:cNvSpPr/>
          <p:nvPr/>
        </p:nvSpPr>
        <p:spPr>
          <a:xfrm>
            <a:off x="533402" y="2373085"/>
            <a:ext cx="2590799" cy="75111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P. R. S.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Choudhary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cxnSp>
        <p:nvCxnSpPr>
          <p:cNvPr id="44" name="Straight Connector 43"/>
          <p:cNvCxnSpPr/>
          <p:nvPr/>
        </p:nvCxnSpPr>
        <p:spPr>
          <a:xfrm rot="5400000">
            <a:off x="4800600" y="15994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6934200" y="2373085"/>
            <a:ext cx="2743199" cy="75111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Vivek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Mishra</a:t>
            </a:r>
            <a:endParaRPr lang="en-US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rgbClr val="C00000"/>
                </a:solidFill>
              </a:rPr>
              <a:t>University representative</a:t>
            </a:r>
          </a:p>
        </p:txBody>
      </p:sp>
      <p:cxnSp>
        <p:nvCxnSpPr>
          <p:cNvPr id="47" name="Straight Connector 46"/>
          <p:cNvCxnSpPr/>
          <p:nvPr/>
        </p:nvCxnSpPr>
        <p:spPr>
          <a:xfrm>
            <a:off x="1752600" y="1828800"/>
            <a:ext cx="6629401" cy="1588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rot="5400000">
            <a:off x="8121357" y="2089443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rot="5400000">
            <a:off x="4767328" y="2089443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3886200" y="2362201"/>
            <a:ext cx="2057400" cy="7620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Prof. Rajesh Bhatia </a:t>
            </a:r>
          </a:p>
          <a:p>
            <a:pPr algn="ctr"/>
            <a:r>
              <a:rPr lang="en-US" sz="1800" b="1" dirty="0" smtClean="0">
                <a:solidFill>
                  <a:srgbClr val="C00000"/>
                </a:solidFill>
              </a:rPr>
              <a:t>Technical Expert</a:t>
            </a:r>
            <a:endParaRPr lang="en-US" sz="1800" b="1" dirty="0">
              <a:solidFill>
                <a:srgbClr val="C00000"/>
              </a:solidFill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 rot="5400000">
            <a:off x="1491958" y="2089443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533400" y="3668485"/>
            <a:ext cx="2590799" cy="75111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Rajendra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Kuraria</a:t>
            </a:r>
            <a:endParaRPr lang="en-US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Member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 rot="5400000">
            <a:off x="1491958" y="3395726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/>
        </p:nvSpPr>
        <p:spPr>
          <a:xfrm>
            <a:off x="3809999" y="1447801"/>
            <a:ext cx="2209801" cy="762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Rajesh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Tiwari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cxnSp>
        <p:nvCxnSpPr>
          <p:cNvPr id="55" name="Straight Connector 54"/>
          <p:cNvCxnSpPr/>
          <p:nvPr/>
        </p:nvCxnSpPr>
        <p:spPr>
          <a:xfrm rot="5400000">
            <a:off x="4799807" y="12946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56" name="Rectangle 55"/>
          <p:cNvSpPr/>
          <p:nvPr/>
        </p:nvSpPr>
        <p:spPr>
          <a:xfrm>
            <a:off x="457200" y="3973286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P.R.S.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Choudhary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57" name="Straight Connector 56"/>
          <p:cNvCxnSpPr/>
          <p:nvPr/>
        </p:nvCxnSpPr>
        <p:spPr>
          <a:xfrm rot="5400000">
            <a:off x="4796177" y="23614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58" name="Rectangle 57"/>
          <p:cNvSpPr/>
          <p:nvPr/>
        </p:nvSpPr>
        <p:spPr>
          <a:xfrm>
            <a:off x="3733799" y="3973286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Dr.Sunita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Sharma  </a:t>
            </a:r>
          </a:p>
        </p:txBody>
      </p:sp>
      <p:cxnSp>
        <p:nvCxnSpPr>
          <p:cNvPr id="59" name="Straight Connector 58"/>
          <p:cNvCxnSpPr/>
          <p:nvPr/>
        </p:nvCxnSpPr>
        <p:spPr>
          <a:xfrm rot="5400000">
            <a:off x="4724399" y="31996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70" name="Rectangle 69"/>
          <p:cNvSpPr/>
          <p:nvPr/>
        </p:nvSpPr>
        <p:spPr>
          <a:xfrm>
            <a:off x="2057400" y="4876801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All HODs</a:t>
            </a:r>
          </a:p>
        </p:txBody>
      </p:sp>
      <p:sp>
        <p:nvSpPr>
          <p:cNvPr id="72" name="Rectangle 71"/>
          <p:cNvSpPr/>
          <p:nvPr/>
        </p:nvSpPr>
        <p:spPr>
          <a:xfrm>
            <a:off x="7086600" y="3962400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Sanjay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Tignath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 flipV="1">
            <a:off x="1066799" y="3429000"/>
            <a:ext cx="7772400" cy="11452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5400000">
            <a:off x="838813" y="3656986"/>
            <a:ext cx="457200" cy="12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rot="5400000">
            <a:off x="2634957" y="4157729"/>
            <a:ext cx="14369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rot="5400000">
            <a:off x="8577326" y="3700529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rot="5400000">
            <a:off x="4725015" y="3656988"/>
            <a:ext cx="457201" cy="122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3505200" y="457201"/>
            <a:ext cx="2895600" cy="707571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3429000" y="381000"/>
            <a:ext cx="2895600" cy="685800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Purchase/Write off Committee</a:t>
            </a:r>
            <a:endParaRPr lang="en-US" sz="2400" b="1" dirty="0">
              <a:solidFill>
                <a:srgbClr val="FFFF00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810002" y="2525486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486400" y="4876801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Shampa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Jain  </a:t>
            </a:r>
          </a:p>
        </p:txBody>
      </p:sp>
      <p:cxnSp>
        <p:nvCxnSpPr>
          <p:cNvPr id="22" name="Straight Arrow Connector 21"/>
          <p:cNvCxnSpPr/>
          <p:nvPr/>
        </p:nvCxnSpPr>
        <p:spPr>
          <a:xfrm rot="5400000">
            <a:off x="6063958" y="4146843"/>
            <a:ext cx="14369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2743200" y="383347"/>
            <a:ext cx="4648201" cy="759655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2667001" y="304800"/>
            <a:ext cx="4665436" cy="783771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Vehicle Stand Committee</a:t>
            </a:r>
          </a:p>
        </p:txBody>
      </p:sp>
      <p:sp>
        <p:nvSpPr>
          <p:cNvPr id="41" name="Rectangle 40"/>
          <p:cNvSpPr/>
          <p:nvPr/>
        </p:nvSpPr>
        <p:spPr>
          <a:xfrm>
            <a:off x="3886200" y="1447800"/>
            <a:ext cx="2362200" cy="685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Ramesh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Shukla</a:t>
            </a:r>
            <a:endParaRPr lang="en-US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sp>
        <p:nvSpPr>
          <p:cNvPr id="42" name="Rectangle 41"/>
          <p:cNvSpPr/>
          <p:nvPr/>
        </p:nvSpPr>
        <p:spPr>
          <a:xfrm>
            <a:off x="533402" y="3897086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Mamta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Shrivastava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43" name="Straight Connector 42"/>
          <p:cNvCxnSpPr/>
          <p:nvPr/>
        </p:nvCxnSpPr>
        <p:spPr>
          <a:xfrm rot="5400000">
            <a:off x="4872377" y="22852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rot="5400000">
            <a:off x="4800600" y="31234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7086600" y="3897086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Onkar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Dubey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>
            <a:off x="1752600" y="3352800"/>
            <a:ext cx="6629401" cy="1588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rot="5400000">
            <a:off x="1523385" y="3580786"/>
            <a:ext cx="457200" cy="12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rot="5400000">
            <a:off x="8121357" y="3613443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rot="5400000">
            <a:off x="4877595" y="12946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3886201" y="2438401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1905000" y="424544"/>
            <a:ext cx="6172201" cy="489856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1828799" y="348344"/>
            <a:ext cx="6172201" cy="489857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Sports and Physical Development Committee</a:t>
            </a:r>
          </a:p>
        </p:txBody>
      </p:sp>
      <p:cxnSp>
        <p:nvCxnSpPr>
          <p:cNvPr id="44" name="Straight Connector 43"/>
          <p:cNvCxnSpPr/>
          <p:nvPr/>
        </p:nvCxnSpPr>
        <p:spPr>
          <a:xfrm rot="5400000">
            <a:off x="4611912" y="11422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3810002" y="1905000"/>
            <a:ext cx="2183493" cy="609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800" b="1" dirty="0" smtClean="0">
                <a:solidFill>
                  <a:schemeClr val="accent1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accent1">
                    <a:lumMod val="50000"/>
                  </a:schemeClr>
                </a:solidFill>
              </a:rPr>
              <a:t>Ramesh</a:t>
            </a:r>
            <a:r>
              <a:rPr lang="en-US" sz="18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accent1">
                    <a:lumMod val="50000"/>
                  </a:schemeClr>
                </a:solidFill>
              </a:rPr>
              <a:t>Shukla</a:t>
            </a:r>
            <a:r>
              <a:rPr lang="en-US" sz="18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pPr algn="ctr"/>
            <a:r>
              <a:rPr lang="en-US" sz="1800" b="1" dirty="0" smtClean="0">
                <a:solidFill>
                  <a:schemeClr val="accent6">
                    <a:lumMod val="50000"/>
                  </a:schemeClr>
                </a:solidFill>
              </a:rPr>
              <a:t>Coordinator</a:t>
            </a:r>
            <a:endParaRPr lang="en-US" sz="1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676401" y="4572001"/>
            <a:ext cx="2716893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Arun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Kakkar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24" name="Straight Arrow Connector 23"/>
          <p:cNvCxnSpPr/>
          <p:nvPr/>
        </p:nvCxnSpPr>
        <p:spPr>
          <a:xfrm rot="5400000">
            <a:off x="4612526" y="1599586"/>
            <a:ext cx="457200" cy="12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5400000">
            <a:off x="4719978" y="26662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5400000">
            <a:off x="3908768" y="4288971"/>
            <a:ext cx="1936866" cy="799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3733802" y="2819401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  <p:cxnSp>
        <p:nvCxnSpPr>
          <p:cNvPr id="54" name="Straight Arrow Connector 53"/>
          <p:cNvCxnSpPr/>
          <p:nvPr/>
        </p:nvCxnSpPr>
        <p:spPr>
          <a:xfrm rot="10800000">
            <a:off x="4419599" y="3656011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 rot="10800000">
            <a:off x="4419601" y="4191000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1676399" y="4005944"/>
            <a:ext cx="2716893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Jyoti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Shrivastava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1676401" y="3429000"/>
            <a:ext cx="2716893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Onkar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Nath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Dubey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334001" y="4539344"/>
            <a:ext cx="2716893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Student’s Representative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33" name="Straight Arrow Connector 32"/>
          <p:cNvCxnSpPr/>
          <p:nvPr/>
        </p:nvCxnSpPr>
        <p:spPr>
          <a:xfrm rot="10800000">
            <a:off x="4419603" y="4724400"/>
            <a:ext cx="457198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5334001" y="4005944"/>
            <a:ext cx="2716893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Bharti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Sharma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5334001" y="3429000"/>
            <a:ext cx="2716893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R.K.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Srivastava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32" name="Straight Arrow Connector 31"/>
          <p:cNvCxnSpPr/>
          <p:nvPr/>
        </p:nvCxnSpPr>
        <p:spPr>
          <a:xfrm>
            <a:off x="4876800" y="3657600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>
            <a:off x="4876800" y="4191000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>
            <a:off x="4876800" y="4724400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rot="10800000">
            <a:off x="4419602" y="5257800"/>
            <a:ext cx="457198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1676401" y="5072744"/>
            <a:ext cx="2716893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Shampa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Jain  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3090637" y="457200"/>
            <a:ext cx="3843564" cy="457201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3014436" y="381001"/>
            <a:ext cx="3860801" cy="478971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College Boy/ Girls Hostel</a:t>
            </a:r>
          </a:p>
        </p:txBody>
      </p:sp>
      <p:sp>
        <p:nvSpPr>
          <p:cNvPr id="42" name="Rectangle 41"/>
          <p:cNvSpPr/>
          <p:nvPr/>
        </p:nvSpPr>
        <p:spPr>
          <a:xfrm>
            <a:off x="533402" y="1992086"/>
            <a:ext cx="2590799" cy="67491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M K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Bhardwaj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Warden Boys Hostel</a:t>
            </a:r>
          </a:p>
        </p:txBody>
      </p:sp>
      <p:cxnSp>
        <p:nvCxnSpPr>
          <p:cNvPr id="44" name="Straight Connector 43"/>
          <p:cNvCxnSpPr/>
          <p:nvPr/>
        </p:nvCxnSpPr>
        <p:spPr>
          <a:xfrm rot="5400000">
            <a:off x="4800600" y="12184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7086600" y="1992086"/>
            <a:ext cx="2590799" cy="67491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Maneesha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Saxena</a:t>
            </a:r>
            <a:endParaRPr lang="en-US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Warden Girls Hostel</a:t>
            </a:r>
          </a:p>
        </p:txBody>
      </p:sp>
      <p:cxnSp>
        <p:nvCxnSpPr>
          <p:cNvPr id="47" name="Straight Connector 46"/>
          <p:cNvCxnSpPr/>
          <p:nvPr/>
        </p:nvCxnSpPr>
        <p:spPr>
          <a:xfrm>
            <a:off x="1752600" y="1447800"/>
            <a:ext cx="6629401" cy="1588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rot="5400000">
            <a:off x="1523385" y="1675786"/>
            <a:ext cx="457200" cy="12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rot="5400000">
            <a:off x="8121357" y="1708442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5400000">
            <a:off x="8121357" y="3003843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7086600" y="3287486"/>
            <a:ext cx="2590799" cy="67491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Partiksha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Gaur</a:t>
            </a: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Co-</a:t>
            </a:r>
            <a:r>
              <a:rPr lang="en-US" b="1" dirty="0" err="1" smtClean="0">
                <a:solidFill>
                  <a:schemeClr val="accent6">
                    <a:lumMod val="50000"/>
                  </a:schemeClr>
                </a:solidFill>
              </a:rPr>
              <a:t>incharge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 Girls Hostel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33400" y="3211286"/>
            <a:ext cx="2590799" cy="67491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M.L.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Khubchandani</a:t>
            </a:r>
            <a:endParaRPr lang="en-US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Co-</a:t>
            </a:r>
            <a:r>
              <a:rPr lang="en-US" b="1" dirty="0" err="1" smtClean="0">
                <a:solidFill>
                  <a:schemeClr val="accent6">
                    <a:lumMod val="50000"/>
                  </a:schemeClr>
                </a:solidFill>
              </a:rPr>
              <a:t>incharge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 Boys Hostel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 rot="5400000">
            <a:off x="1491958" y="2927643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/>
        </p:nvSpPr>
        <p:spPr>
          <a:xfrm>
            <a:off x="3889831" y="1295401"/>
            <a:ext cx="2358571" cy="609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Preeti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Dongre</a:t>
            </a:r>
            <a:endParaRPr lang="en-US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cxnSp>
        <p:nvCxnSpPr>
          <p:cNvPr id="55" name="Straight Connector 54"/>
          <p:cNvCxnSpPr/>
          <p:nvPr/>
        </p:nvCxnSpPr>
        <p:spPr>
          <a:xfrm rot="5400000">
            <a:off x="4876007" y="11422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rot="5400000">
            <a:off x="4872377" y="20566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2133600" y="381001"/>
            <a:ext cx="5867400" cy="707571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2057400" y="304800"/>
            <a:ext cx="5867400" cy="685800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Environment, Plant Protection and Cleanliness Committee</a:t>
            </a:r>
            <a:endParaRPr lang="en-US" sz="2400" b="1" dirty="0">
              <a:solidFill>
                <a:srgbClr val="FFFF00"/>
              </a:solidFill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 flipH="1" flipV="1">
            <a:off x="4344196" y="4037810"/>
            <a:ext cx="1371597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>
            <a:off x="5029993" y="4114800"/>
            <a:ext cx="455971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69" name="Rectangle 68"/>
          <p:cNvSpPr/>
          <p:nvPr/>
        </p:nvSpPr>
        <p:spPr>
          <a:xfrm>
            <a:off x="5486401" y="4572000"/>
            <a:ext cx="1676401" cy="381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Dr. Ajay </a:t>
            </a:r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</a:rPr>
              <a:t>Gond</a:t>
            </a:r>
            <a:endParaRPr lang="en-US" sz="1600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38" name="Straight Arrow Connector 37"/>
          <p:cNvCxnSpPr/>
          <p:nvPr/>
        </p:nvCxnSpPr>
        <p:spPr>
          <a:xfrm>
            <a:off x="5029993" y="4724400"/>
            <a:ext cx="455971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3886201" y="2144486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  <p:sp>
        <p:nvSpPr>
          <p:cNvPr id="42" name="Rectangle 41"/>
          <p:cNvSpPr/>
          <p:nvPr/>
        </p:nvSpPr>
        <p:spPr>
          <a:xfrm>
            <a:off x="5486400" y="3962400"/>
            <a:ext cx="1675606" cy="381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</a:rPr>
              <a:t>Ramanuj</a:t>
            </a:r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 Patel</a:t>
            </a:r>
          </a:p>
        </p:txBody>
      </p:sp>
      <p:cxnSp>
        <p:nvCxnSpPr>
          <p:cNvPr id="16" name="Straight Arrow Connector 15"/>
          <p:cNvCxnSpPr/>
          <p:nvPr/>
        </p:nvCxnSpPr>
        <p:spPr>
          <a:xfrm rot="10800000">
            <a:off x="4572001" y="4114800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2743201" y="3962400"/>
            <a:ext cx="1828800" cy="381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r"/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</a:rPr>
              <a:t>Arpana</a:t>
            </a:r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</a:rPr>
              <a:t>Awasthi</a:t>
            </a:r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</p:txBody>
      </p:sp>
      <p:sp>
        <p:nvSpPr>
          <p:cNvPr id="45" name="Rectangle 44"/>
          <p:cNvSpPr/>
          <p:nvPr/>
        </p:nvSpPr>
        <p:spPr>
          <a:xfrm>
            <a:off x="3501571" y="2743200"/>
            <a:ext cx="3127830" cy="609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</a:t>
            </a:r>
            <a:r>
              <a:rPr lang="en-US" sz="2000" b="1" dirty="0" smtClean="0">
                <a:solidFill>
                  <a:schemeClr val="tx2">
                    <a:lumMod val="50000"/>
                  </a:schemeClr>
                </a:solidFill>
              </a:rPr>
              <a:t>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Abhay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Singh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Uikey</a:t>
            </a:r>
            <a:endParaRPr lang="en-US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Co- Convener</a:t>
            </a:r>
          </a:p>
        </p:txBody>
      </p:sp>
      <p:cxnSp>
        <p:nvCxnSpPr>
          <p:cNvPr id="46" name="Straight Connector 45"/>
          <p:cNvCxnSpPr/>
          <p:nvPr/>
        </p:nvCxnSpPr>
        <p:spPr>
          <a:xfrm rot="5400000">
            <a:off x="4872377" y="25900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rot="10800000">
            <a:off x="4572001" y="4724400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54" name="Rectangle 53"/>
          <p:cNvSpPr/>
          <p:nvPr/>
        </p:nvSpPr>
        <p:spPr>
          <a:xfrm>
            <a:off x="2514600" y="4572000"/>
            <a:ext cx="2057400" cy="381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r"/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</a:rPr>
              <a:t>Archana</a:t>
            </a:r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600" b="1" dirty="0" err="1" smtClean="0">
                <a:solidFill>
                  <a:schemeClr val="tx2">
                    <a:lumMod val="50000"/>
                  </a:schemeClr>
                </a:solidFill>
              </a:rPr>
              <a:t>Dwivedi</a:t>
            </a:r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2077962" y="228602"/>
            <a:ext cx="6380240" cy="516987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2001762" y="152402"/>
            <a:ext cx="6400800" cy="533399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Amalgamated Development Fund Management </a:t>
            </a:r>
          </a:p>
        </p:txBody>
      </p:sp>
      <p:sp>
        <p:nvSpPr>
          <p:cNvPr id="41" name="Rectangle 40"/>
          <p:cNvSpPr/>
          <p:nvPr/>
        </p:nvSpPr>
        <p:spPr>
          <a:xfrm>
            <a:off x="3809999" y="1066800"/>
            <a:ext cx="2819400" cy="6858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Principal Dr. A L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Mahobia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Chairman</a:t>
            </a:r>
          </a:p>
        </p:txBody>
      </p:sp>
      <p:sp>
        <p:nvSpPr>
          <p:cNvPr id="42" name="Rectangle 41"/>
          <p:cNvSpPr/>
          <p:nvPr/>
        </p:nvSpPr>
        <p:spPr>
          <a:xfrm>
            <a:off x="228601" y="4267201"/>
            <a:ext cx="1295398" cy="44631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All HODs</a:t>
            </a:r>
          </a:p>
        </p:txBody>
      </p:sp>
      <p:cxnSp>
        <p:nvCxnSpPr>
          <p:cNvPr id="43" name="Straight Connector 42"/>
          <p:cNvCxnSpPr/>
          <p:nvPr/>
        </p:nvCxnSpPr>
        <p:spPr>
          <a:xfrm rot="5400000">
            <a:off x="4952207" y="1915092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rot="5400000">
            <a:off x="4876800" y="35044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7086599" y="4267201"/>
            <a:ext cx="2209801" cy="6096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 smtClean="0">
              <a:solidFill>
                <a:srgbClr val="700000"/>
              </a:solidFill>
            </a:endParaRPr>
          </a:p>
          <a:p>
            <a:pPr algn="ctr"/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</a:rPr>
              <a:t>Ramesh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</a:rPr>
              <a:t>Shukla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pPr algn="ctr"/>
            <a:r>
              <a:rPr lang="en-US" b="1" dirty="0" smtClean="0">
                <a:solidFill>
                  <a:srgbClr val="700000"/>
                </a:solidFill>
              </a:rPr>
              <a:t>Sports Officer</a:t>
            </a: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endParaRPr lang="en-US" b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3581401" y="2057400"/>
            <a:ext cx="3276599" cy="609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800" b="1" dirty="0" smtClean="0">
                <a:solidFill>
                  <a:schemeClr val="accent1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accent1">
                    <a:lumMod val="50000"/>
                  </a:schemeClr>
                </a:solidFill>
              </a:rPr>
              <a:t>S.K.Bajpai</a:t>
            </a:r>
            <a:r>
              <a:rPr lang="en-US" sz="1800" b="1" dirty="0" smtClean="0">
                <a:solidFill>
                  <a:schemeClr val="accent1">
                    <a:lumMod val="50000"/>
                  </a:schemeClr>
                </a:solidFill>
              </a:rPr>
              <a:t>/Dr. </a:t>
            </a:r>
            <a:r>
              <a:rPr lang="en-US" sz="1800" b="1" dirty="0" err="1" smtClean="0">
                <a:solidFill>
                  <a:schemeClr val="accent1">
                    <a:lumMod val="50000"/>
                  </a:schemeClr>
                </a:solidFill>
              </a:rPr>
              <a:t>S.K.Pandey</a:t>
            </a:r>
            <a:r>
              <a:rPr lang="en-US" sz="18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en-US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Secretary</a:t>
            </a:r>
          </a:p>
        </p:txBody>
      </p:sp>
      <p:cxnSp>
        <p:nvCxnSpPr>
          <p:cNvPr id="47" name="Straight Connector 46"/>
          <p:cNvCxnSpPr/>
          <p:nvPr/>
        </p:nvCxnSpPr>
        <p:spPr>
          <a:xfrm>
            <a:off x="685801" y="3733800"/>
            <a:ext cx="7772401" cy="1588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rot="5400000">
            <a:off x="457814" y="3961786"/>
            <a:ext cx="457200" cy="12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rot="5400000">
            <a:off x="8230217" y="3961785"/>
            <a:ext cx="457202" cy="123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rot="5400000">
            <a:off x="4843529" y="3994442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51" name="Rectangle 50"/>
          <p:cNvSpPr/>
          <p:nvPr/>
        </p:nvSpPr>
        <p:spPr>
          <a:xfrm>
            <a:off x="4267202" y="4278086"/>
            <a:ext cx="2285999" cy="90351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accent5">
                    <a:lumMod val="75000"/>
                  </a:schemeClr>
                </a:solidFill>
              </a:rPr>
              <a:t>Chetna</a:t>
            </a:r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5">
                    <a:lumMod val="75000"/>
                  </a:schemeClr>
                </a:solidFill>
              </a:rPr>
              <a:t>Rana</a:t>
            </a:r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5">
                    <a:lumMod val="75000"/>
                  </a:schemeClr>
                </a:solidFill>
              </a:rPr>
              <a:t>Agnihotri</a:t>
            </a:r>
            <a:endParaRPr lang="en-US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Librarian</a:t>
            </a:r>
            <a:endParaRPr lang="en-US" b="1" dirty="0" smtClean="0">
              <a:solidFill>
                <a:schemeClr val="accent5">
                  <a:lumMod val="75000"/>
                </a:schemeClr>
              </a:solidFill>
            </a:endParaRPr>
          </a:p>
        </p:txBody>
      </p:sp>
      <p:cxnSp>
        <p:nvCxnSpPr>
          <p:cNvPr id="52" name="Straight Connector 51"/>
          <p:cNvCxnSpPr/>
          <p:nvPr/>
        </p:nvCxnSpPr>
        <p:spPr>
          <a:xfrm rot="5400000">
            <a:off x="4952207" y="9136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>
            <a:off x="4948578" y="28186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3429000" y="5268686"/>
            <a:ext cx="2971800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President Students Union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429000" y="5791201"/>
            <a:ext cx="2971800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Secretary Students Union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429002" y="6335486"/>
            <a:ext cx="2971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Student’s Representative</a:t>
            </a:r>
          </a:p>
        </p:txBody>
      </p:sp>
      <p:cxnSp>
        <p:nvCxnSpPr>
          <p:cNvPr id="24" name="Straight Connector 23"/>
          <p:cNvCxnSpPr/>
          <p:nvPr/>
        </p:nvCxnSpPr>
        <p:spPr>
          <a:xfrm rot="5400000">
            <a:off x="5258600" y="5181599"/>
            <a:ext cx="2894805" cy="7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rot="10800000">
            <a:off x="6400801" y="5486400"/>
            <a:ext cx="304799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rot="10800000">
            <a:off x="6400801" y="6019800"/>
            <a:ext cx="304799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rot="10800000">
            <a:off x="6400801" y="6627811"/>
            <a:ext cx="304799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3962401" y="2895601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  <p:cxnSp>
        <p:nvCxnSpPr>
          <p:cNvPr id="32" name="Straight Arrow Connector 31"/>
          <p:cNvCxnSpPr/>
          <p:nvPr/>
        </p:nvCxnSpPr>
        <p:spPr>
          <a:xfrm rot="5400000">
            <a:off x="2742586" y="3961786"/>
            <a:ext cx="457200" cy="12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1828802" y="4267201"/>
            <a:ext cx="2285999" cy="59871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Mr. J.P. Gupta</a:t>
            </a:r>
          </a:p>
          <a:p>
            <a:pPr algn="ctr"/>
            <a:r>
              <a:rPr lang="en-US" b="1" dirty="0" smtClean="0">
                <a:solidFill>
                  <a:srgbClr val="700000"/>
                </a:solidFill>
              </a:rPr>
              <a:t>Accountant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3090637" y="531391"/>
            <a:ext cx="3843564" cy="622495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3014436" y="457200"/>
            <a:ext cx="3860801" cy="642256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College Alumni Committee</a:t>
            </a:r>
          </a:p>
        </p:txBody>
      </p:sp>
      <p:sp>
        <p:nvSpPr>
          <p:cNvPr id="41" name="Rectangle 40"/>
          <p:cNvSpPr/>
          <p:nvPr/>
        </p:nvSpPr>
        <p:spPr>
          <a:xfrm>
            <a:off x="3505200" y="1458685"/>
            <a:ext cx="2971800" cy="75111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Ankita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Bohora</a:t>
            </a:r>
            <a:endParaRPr lang="en-US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sp>
        <p:nvSpPr>
          <p:cNvPr id="42" name="Rectangle 41"/>
          <p:cNvSpPr/>
          <p:nvPr/>
        </p:nvSpPr>
        <p:spPr>
          <a:xfrm>
            <a:off x="380999" y="3897086"/>
            <a:ext cx="1828800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D.K.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Deolia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43" name="Straight Connector 42"/>
          <p:cNvCxnSpPr/>
          <p:nvPr/>
        </p:nvCxnSpPr>
        <p:spPr>
          <a:xfrm rot="5400000">
            <a:off x="4872377" y="23614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rot="5400000">
            <a:off x="4800600" y="31996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7391400" y="3973286"/>
            <a:ext cx="1981200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Arun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Kakkar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>
            <a:off x="1295400" y="3429000"/>
            <a:ext cx="7086600" cy="1588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endCxn id="45" idx="0"/>
          </p:cNvCxnSpPr>
          <p:nvPr/>
        </p:nvCxnSpPr>
        <p:spPr>
          <a:xfrm rot="5400000">
            <a:off x="8110256" y="3700745"/>
            <a:ext cx="544285" cy="7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rot="5400000">
            <a:off x="4877595" y="12946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5400000">
            <a:off x="1067413" y="3667871"/>
            <a:ext cx="457200" cy="12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3886201" y="2514601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114800" y="3973286"/>
            <a:ext cx="1828800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D.K.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Koshta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15" name="Straight Arrow Connector 14"/>
          <p:cNvCxnSpPr>
            <a:endCxn id="14" idx="0"/>
          </p:cNvCxnSpPr>
          <p:nvPr/>
        </p:nvCxnSpPr>
        <p:spPr>
          <a:xfrm rot="5400000">
            <a:off x="4757673" y="3700528"/>
            <a:ext cx="544285" cy="12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5400000">
            <a:off x="5868014" y="4266587"/>
            <a:ext cx="1676402" cy="12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rot="5400000">
            <a:off x="2210413" y="4266587"/>
            <a:ext cx="1676402" cy="12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2133600" y="5116286"/>
            <a:ext cx="1828800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A.K.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Nema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486401" y="5105400"/>
            <a:ext cx="2438400" cy="4572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Sutanjay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Saxena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3090637" y="605248"/>
            <a:ext cx="3843564" cy="548639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3014436" y="533400"/>
            <a:ext cx="3860801" cy="566056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Library Committee</a:t>
            </a:r>
          </a:p>
        </p:txBody>
      </p:sp>
      <p:sp>
        <p:nvSpPr>
          <p:cNvPr id="41" name="Rectangle 40"/>
          <p:cNvSpPr/>
          <p:nvPr/>
        </p:nvSpPr>
        <p:spPr>
          <a:xfrm>
            <a:off x="3505200" y="1447800"/>
            <a:ext cx="2971800" cy="75111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Dr</a:t>
            </a:r>
            <a:r>
              <a:rPr lang="en-US" b="1" dirty="0" smtClean="0">
                <a:solidFill>
                  <a:schemeClr val="tx1"/>
                </a:solidFill>
              </a:rPr>
              <a:t>. </a:t>
            </a:r>
            <a:r>
              <a:rPr lang="en-US" b="1" dirty="0" err="1" smtClean="0">
                <a:solidFill>
                  <a:schemeClr val="tx1"/>
                </a:solidFill>
              </a:rPr>
              <a:t>Chetana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Rana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Agnihotri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sp>
        <p:nvSpPr>
          <p:cNvPr id="42" name="Rectangle 41"/>
          <p:cNvSpPr/>
          <p:nvPr/>
        </p:nvSpPr>
        <p:spPr>
          <a:xfrm>
            <a:off x="533401" y="3897086"/>
            <a:ext cx="2514600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Neelima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Painkra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43" name="Straight Connector 42"/>
          <p:cNvCxnSpPr/>
          <p:nvPr/>
        </p:nvCxnSpPr>
        <p:spPr>
          <a:xfrm rot="5400000">
            <a:off x="4796177" y="23614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rot="5400000">
            <a:off x="4724400" y="31996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6400801" y="3886201"/>
            <a:ext cx="31241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Nimisha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Kaur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Bhamra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>
            <a:off x="1676400" y="3429000"/>
            <a:ext cx="6629401" cy="1588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rot="5400000">
            <a:off x="1448414" y="3656986"/>
            <a:ext cx="457200" cy="12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rot="5400000">
            <a:off x="8077815" y="3656985"/>
            <a:ext cx="457200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rot="5400000">
            <a:off x="4801394" y="1305492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3505201" y="3886201"/>
            <a:ext cx="2438400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Shashi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Kuraria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 rot="5400000">
            <a:off x="4267814" y="3656986"/>
            <a:ext cx="457200" cy="12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3810002" y="2514601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905001" y="4953001"/>
            <a:ext cx="2514600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Meena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Kahnna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 rot="5400000">
            <a:off x="2629515" y="4152286"/>
            <a:ext cx="1447800" cy="12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5400000">
            <a:off x="5448915" y="4152286"/>
            <a:ext cx="1447800" cy="12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5105401" y="4953001"/>
            <a:ext cx="2514600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Savita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Verma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/>
        </p:nvSpPr>
        <p:spPr>
          <a:xfrm>
            <a:off x="3886200" y="1447801"/>
            <a:ext cx="2438400" cy="762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Rajendra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Pandey</a:t>
            </a:r>
            <a:endParaRPr lang="en-US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cxnSp>
        <p:nvCxnSpPr>
          <p:cNvPr id="55" name="Straight Connector 54"/>
          <p:cNvCxnSpPr/>
          <p:nvPr/>
        </p:nvCxnSpPr>
        <p:spPr>
          <a:xfrm rot="5400000">
            <a:off x="4876007" y="12946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56" name="Rectangle 55"/>
          <p:cNvSpPr/>
          <p:nvPr/>
        </p:nvSpPr>
        <p:spPr>
          <a:xfrm>
            <a:off x="457200" y="4038601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M.L.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Chouhan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57" name="Straight Connector 56"/>
          <p:cNvCxnSpPr/>
          <p:nvPr/>
        </p:nvCxnSpPr>
        <p:spPr>
          <a:xfrm rot="5400000">
            <a:off x="4872377" y="23614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58" name="Rectangle 57"/>
          <p:cNvSpPr/>
          <p:nvPr/>
        </p:nvSpPr>
        <p:spPr>
          <a:xfrm>
            <a:off x="6858001" y="4038601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G.R.K.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Sahu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59" name="Straight Connector 58"/>
          <p:cNvCxnSpPr/>
          <p:nvPr/>
        </p:nvCxnSpPr>
        <p:spPr>
          <a:xfrm rot="5400000">
            <a:off x="4800600" y="31996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1676401" y="3429000"/>
            <a:ext cx="6553200" cy="1588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5400000">
            <a:off x="1447187" y="3656986"/>
            <a:ext cx="457200" cy="12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rot="5400000">
            <a:off x="7968958" y="3700529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2057401" y="457201"/>
            <a:ext cx="6248399" cy="707571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1981201" y="381000"/>
            <a:ext cx="6248399" cy="685800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Income Tax Computation</a:t>
            </a:r>
          </a:p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and College Account Verification Committee</a:t>
            </a:r>
            <a:endParaRPr lang="en-US" sz="2400" b="1" dirty="0">
              <a:solidFill>
                <a:srgbClr val="FFFF00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886201" y="2514601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810001" y="4038601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A.K. Singh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 rot="5400000">
            <a:off x="4799986" y="3656986"/>
            <a:ext cx="457200" cy="12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2819400" y="457201"/>
            <a:ext cx="4343400" cy="685800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2743201" y="381001"/>
            <a:ext cx="4343400" cy="707571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Government Residential House Allotment Committee</a:t>
            </a:r>
          </a:p>
        </p:txBody>
      </p:sp>
      <p:sp>
        <p:nvSpPr>
          <p:cNvPr id="41" name="Rectangle 40"/>
          <p:cNvSpPr/>
          <p:nvPr/>
        </p:nvSpPr>
        <p:spPr>
          <a:xfrm>
            <a:off x="3878983" y="1447801"/>
            <a:ext cx="2369419" cy="762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Rajendra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Pandey</a:t>
            </a:r>
            <a:endParaRPr lang="en-US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sp>
        <p:nvSpPr>
          <p:cNvPr id="42" name="Rectangle 41"/>
          <p:cNvSpPr/>
          <p:nvPr/>
        </p:nvSpPr>
        <p:spPr>
          <a:xfrm>
            <a:off x="533402" y="4049486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Mridula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Singh</a:t>
            </a:r>
          </a:p>
        </p:txBody>
      </p:sp>
      <p:cxnSp>
        <p:nvCxnSpPr>
          <p:cNvPr id="43" name="Straight Connector 42"/>
          <p:cNvCxnSpPr/>
          <p:nvPr/>
        </p:nvCxnSpPr>
        <p:spPr>
          <a:xfrm rot="5400000">
            <a:off x="4872377" y="24376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rot="5400000">
            <a:off x="4800600" y="32758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7086600" y="4049486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Mona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Markam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>
            <a:off x="1752600" y="3505200"/>
            <a:ext cx="6629401" cy="1588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rot="5400000">
            <a:off x="1523385" y="3733186"/>
            <a:ext cx="457200" cy="12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rot="5400000">
            <a:off x="8121357" y="3765842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rot="5400000">
            <a:off x="4767328" y="3765842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51" name="Rectangle 50"/>
          <p:cNvSpPr/>
          <p:nvPr/>
        </p:nvSpPr>
        <p:spPr>
          <a:xfrm>
            <a:off x="3733801" y="4038601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A.K. Singh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52" name="Straight Connector 51"/>
          <p:cNvCxnSpPr/>
          <p:nvPr/>
        </p:nvCxnSpPr>
        <p:spPr>
          <a:xfrm rot="5400000">
            <a:off x="4877595" y="12184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3886202" y="2601686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3090637" y="755302"/>
            <a:ext cx="3843564" cy="474784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3014436" y="685800"/>
            <a:ext cx="3860801" cy="489856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Right To Information Act</a:t>
            </a:r>
          </a:p>
        </p:txBody>
      </p:sp>
      <p:sp>
        <p:nvSpPr>
          <p:cNvPr id="41" name="Rectangle 40"/>
          <p:cNvSpPr/>
          <p:nvPr/>
        </p:nvSpPr>
        <p:spPr>
          <a:xfrm>
            <a:off x="2971800" y="1763486"/>
            <a:ext cx="4038600" cy="82731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Manish Sharma </a:t>
            </a:r>
          </a:p>
          <a:p>
            <a:pPr algn="ctr"/>
            <a:r>
              <a:rPr lang="en-US" b="1" dirty="0" smtClean="0">
                <a:solidFill>
                  <a:srgbClr val="C00000"/>
                </a:solidFill>
              </a:rPr>
              <a:t>In-charge</a:t>
            </a:r>
            <a:r>
              <a:rPr lang="en-US" b="1" dirty="0" smtClean="0">
                <a:solidFill>
                  <a:srgbClr val="C00000"/>
                </a:solidFill>
              </a:rPr>
              <a:t>, Public Information Officer</a:t>
            </a:r>
          </a:p>
        </p:txBody>
      </p:sp>
      <p:cxnSp>
        <p:nvCxnSpPr>
          <p:cNvPr id="43" name="Straight Connector 42"/>
          <p:cNvCxnSpPr/>
          <p:nvPr/>
        </p:nvCxnSpPr>
        <p:spPr>
          <a:xfrm rot="5400000">
            <a:off x="4825208" y="2789578"/>
            <a:ext cx="402770" cy="521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51" name="Rectangle 50"/>
          <p:cNvSpPr/>
          <p:nvPr/>
        </p:nvSpPr>
        <p:spPr>
          <a:xfrm>
            <a:off x="3733801" y="3124200"/>
            <a:ext cx="2590799" cy="762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Dr. M.L.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Khubchandani</a:t>
            </a:r>
            <a:endParaRPr lang="en-US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rgbClr val="C00000"/>
                </a:solidFill>
              </a:rPr>
              <a:t>Co-</a:t>
            </a:r>
            <a:r>
              <a:rPr lang="en-US" b="1" dirty="0" err="1" smtClean="0">
                <a:solidFill>
                  <a:srgbClr val="C00000"/>
                </a:solidFill>
              </a:rPr>
              <a:t>incharge</a:t>
            </a:r>
            <a:endParaRPr lang="en-US" b="1" dirty="0" smtClean="0">
              <a:solidFill>
                <a:srgbClr val="C00000"/>
              </a:solidFill>
            </a:endParaRPr>
          </a:p>
        </p:txBody>
      </p:sp>
      <p:cxnSp>
        <p:nvCxnSpPr>
          <p:cNvPr id="52" name="Straight Connector 51"/>
          <p:cNvCxnSpPr/>
          <p:nvPr/>
        </p:nvCxnSpPr>
        <p:spPr>
          <a:xfrm rot="5400000">
            <a:off x="4806839" y="1452449"/>
            <a:ext cx="446315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3733801" y="4191001"/>
            <a:ext cx="2590799" cy="7620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Ishwar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Lal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Dangi</a:t>
            </a:r>
            <a:endParaRPr lang="en-US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rgbClr val="C00000"/>
                </a:solidFill>
              </a:rPr>
              <a:t>Member</a:t>
            </a:r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4879408" y="4035993"/>
            <a:ext cx="304801" cy="521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090637" y="457201"/>
            <a:ext cx="3843564" cy="685800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3014436" y="381001"/>
            <a:ext cx="3860801" cy="707571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A.I.S.H.E. </a:t>
            </a:r>
            <a:r>
              <a:rPr lang="en-US" sz="2400" b="1" dirty="0" err="1" smtClean="0">
                <a:solidFill>
                  <a:srgbClr val="FFFF00"/>
                </a:solidFill>
              </a:rPr>
              <a:t>Menagement</a:t>
            </a:r>
            <a:endParaRPr lang="en-US" sz="2400" b="1" dirty="0" smtClean="0">
              <a:solidFill>
                <a:srgbClr val="FFFF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733801" y="1447800"/>
            <a:ext cx="2743199" cy="8382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Ankita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bohare</a:t>
            </a:r>
            <a:endParaRPr lang="en-US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cxnSp>
        <p:nvCxnSpPr>
          <p:cNvPr id="7" name="Straight Connector 6"/>
          <p:cNvCxnSpPr/>
          <p:nvPr/>
        </p:nvCxnSpPr>
        <p:spPr>
          <a:xfrm rot="5400000">
            <a:off x="4872377" y="25138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5400000">
            <a:off x="4768558" y="3308642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3733801" y="3581401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Avdhesh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Bagri</a:t>
            </a:r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4877595" y="12184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3886202" y="2677886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733801" y="4191000"/>
            <a:ext cx="2590799" cy="4572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Ishwar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Lal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Dangi</a:t>
            </a:r>
            <a:endParaRPr lang="en-US" b="1" dirty="0" smtClean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2743201" y="544286"/>
            <a:ext cx="4876800" cy="685800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2667000" y="391886"/>
            <a:ext cx="4894036" cy="783771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College Website Supervision &amp; </a:t>
            </a:r>
            <a:r>
              <a:rPr lang="en-US" sz="2400" b="1" dirty="0" err="1" smtClean="0">
                <a:solidFill>
                  <a:srgbClr val="FFFF00"/>
                </a:solidFill>
              </a:rPr>
              <a:t>Updation</a:t>
            </a:r>
            <a:r>
              <a:rPr lang="en-US" sz="2400" b="1" dirty="0" smtClean="0">
                <a:solidFill>
                  <a:srgbClr val="FFFF00"/>
                </a:solidFill>
              </a:rPr>
              <a:t> Committee</a:t>
            </a:r>
          </a:p>
        </p:txBody>
      </p:sp>
      <p:sp>
        <p:nvSpPr>
          <p:cNvPr id="41" name="Rectangle 40"/>
          <p:cNvSpPr/>
          <p:nvPr/>
        </p:nvSpPr>
        <p:spPr>
          <a:xfrm>
            <a:off x="3962400" y="1534885"/>
            <a:ext cx="2209801" cy="8382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M.L.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Chouhan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cxnSp>
        <p:nvCxnSpPr>
          <p:cNvPr id="43" name="Straight Connector 42"/>
          <p:cNvCxnSpPr/>
          <p:nvPr/>
        </p:nvCxnSpPr>
        <p:spPr>
          <a:xfrm rot="5400000">
            <a:off x="4872377" y="2600892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rot="5400000">
            <a:off x="4196840" y="4043646"/>
            <a:ext cx="1665518" cy="79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rot="5400000">
            <a:off x="4877595" y="1305492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3886202" y="2764971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209801" y="3429000"/>
            <a:ext cx="2362200" cy="4680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 S.N.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Shukla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209801" y="4038600"/>
            <a:ext cx="2362200" cy="4680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Ankita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Bohre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 rot="10800000">
            <a:off x="4648201" y="3657600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10800000">
            <a:off x="4648201" y="4265611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2209801" y="4648200"/>
            <a:ext cx="2362200" cy="4680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A.K. Bagri</a:t>
            </a:r>
          </a:p>
        </p:txBody>
      </p:sp>
      <p:cxnSp>
        <p:nvCxnSpPr>
          <p:cNvPr id="24" name="Straight Arrow Connector 23"/>
          <p:cNvCxnSpPr/>
          <p:nvPr/>
        </p:nvCxnSpPr>
        <p:spPr>
          <a:xfrm rot="10800000">
            <a:off x="4648201" y="4875211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V="1">
            <a:off x="5029201" y="3657600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5562601" y="3429000"/>
            <a:ext cx="2362200" cy="4680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Akash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Pandey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</p:txBody>
      </p:sp>
      <p:cxnSp>
        <p:nvCxnSpPr>
          <p:cNvPr id="28" name="Straight Arrow Connector 27"/>
          <p:cNvCxnSpPr/>
          <p:nvPr/>
        </p:nvCxnSpPr>
        <p:spPr>
          <a:xfrm flipV="1">
            <a:off x="5029201" y="4265612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5562601" y="4027714"/>
            <a:ext cx="2362200" cy="4680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Samraddhi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Paranjap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3090637" y="681112"/>
            <a:ext cx="3843564" cy="538089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3014436" y="609601"/>
            <a:ext cx="3860801" cy="555171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Legal Cell</a:t>
            </a:r>
          </a:p>
        </p:txBody>
      </p:sp>
      <p:sp>
        <p:nvSpPr>
          <p:cNvPr id="42" name="Rectangle 41"/>
          <p:cNvSpPr/>
          <p:nvPr/>
        </p:nvSpPr>
        <p:spPr>
          <a:xfrm>
            <a:off x="3657601" y="1676400"/>
            <a:ext cx="2590799" cy="685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Lakhan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Singh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Kushre</a:t>
            </a:r>
            <a:endParaRPr lang="en-US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cxnSp>
        <p:nvCxnSpPr>
          <p:cNvPr id="44" name="Straight Connector 43"/>
          <p:cNvCxnSpPr/>
          <p:nvPr/>
        </p:nvCxnSpPr>
        <p:spPr>
          <a:xfrm rot="5400000">
            <a:off x="4724399" y="14470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3733801" y="3733801"/>
            <a:ext cx="2438398" cy="45719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Abhay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Singh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Uikey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4725194" y="25900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3810002" y="2819401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</a:t>
            </a:r>
          </a:p>
        </p:txBody>
      </p:sp>
      <p:cxnSp>
        <p:nvCxnSpPr>
          <p:cNvPr id="12" name="Straight Connector 11"/>
          <p:cNvCxnSpPr/>
          <p:nvPr/>
        </p:nvCxnSpPr>
        <p:spPr>
          <a:xfrm rot="5400000">
            <a:off x="4725194" y="35044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3090637" y="457201"/>
            <a:ext cx="3843564" cy="685800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3014436" y="381001"/>
            <a:ext cx="3860801" cy="707571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err="1" smtClean="0">
                <a:solidFill>
                  <a:srgbClr val="FFFF00"/>
                </a:solidFill>
              </a:rPr>
              <a:t>Janbhagidari</a:t>
            </a:r>
            <a:r>
              <a:rPr lang="en-US" sz="2400" b="1" dirty="0" smtClean="0">
                <a:solidFill>
                  <a:srgbClr val="FFFF00"/>
                </a:solidFill>
              </a:rPr>
              <a:t> Committee</a:t>
            </a:r>
          </a:p>
        </p:txBody>
      </p:sp>
      <p:sp>
        <p:nvSpPr>
          <p:cNvPr id="41" name="Rectangle 40"/>
          <p:cNvSpPr/>
          <p:nvPr/>
        </p:nvSpPr>
        <p:spPr>
          <a:xfrm>
            <a:off x="3733801" y="1447800"/>
            <a:ext cx="2743199" cy="8382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P.R.S.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Choudhary</a:t>
            </a:r>
            <a:endParaRPr lang="en-US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cxnSp>
        <p:nvCxnSpPr>
          <p:cNvPr id="43" name="Straight Connector 42"/>
          <p:cNvCxnSpPr/>
          <p:nvPr/>
        </p:nvCxnSpPr>
        <p:spPr>
          <a:xfrm rot="5400000">
            <a:off x="4872377" y="25138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rot="5400000">
            <a:off x="4800600" y="33520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51" name="Rectangle 50"/>
          <p:cNvSpPr/>
          <p:nvPr/>
        </p:nvSpPr>
        <p:spPr>
          <a:xfrm>
            <a:off x="3733801" y="3668486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Akash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Pandey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52" name="Straight Connector 51"/>
          <p:cNvCxnSpPr/>
          <p:nvPr/>
        </p:nvCxnSpPr>
        <p:spPr>
          <a:xfrm rot="5400000">
            <a:off x="4877595" y="12184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3886202" y="2677886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733801" y="4191001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Animesh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Gupta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733801" y="4724401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Shri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Moushami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Jaiswal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3090637" y="533400"/>
            <a:ext cx="3843564" cy="468086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3014436" y="457200"/>
            <a:ext cx="3860801" cy="489856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Central Store Committee</a:t>
            </a:r>
          </a:p>
        </p:txBody>
      </p:sp>
      <p:sp>
        <p:nvSpPr>
          <p:cNvPr id="41" name="Rectangle 40"/>
          <p:cNvSpPr/>
          <p:nvPr/>
        </p:nvSpPr>
        <p:spPr>
          <a:xfrm>
            <a:off x="4038600" y="1295400"/>
            <a:ext cx="1981200" cy="762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D. K.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Deolia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sp>
        <p:nvSpPr>
          <p:cNvPr id="42" name="Rectangle 41"/>
          <p:cNvSpPr/>
          <p:nvPr/>
        </p:nvSpPr>
        <p:spPr>
          <a:xfrm>
            <a:off x="3733801" y="3276601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Shri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Mukteshwar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Singh</a:t>
            </a:r>
          </a:p>
        </p:txBody>
      </p:sp>
      <p:cxnSp>
        <p:nvCxnSpPr>
          <p:cNvPr id="43" name="Straight Connector 42"/>
          <p:cNvCxnSpPr/>
          <p:nvPr/>
        </p:nvCxnSpPr>
        <p:spPr>
          <a:xfrm rot="5400000">
            <a:off x="4872377" y="22090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rot="5400000">
            <a:off x="4801214" y="3047386"/>
            <a:ext cx="457200" cy="12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rot="5400000">
            <a:off x="4877595" y="11422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3733801" y="2362201"/>
            <a:ext cx="2590799" cy="53339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Rajesh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Tiwari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M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ember</a:t>
            </a:r>
            <a:endParaRPr lang="en-US" b="1" dirty="0" smtClean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/>
        </p:nvSpPr>
        <p:spPr>
          <a:xfrm>
            <a:off x="1447801" y="1981201"/>
            <a:ext cx="3429000" cy="8382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Dr. Sanjay </a:t>
            </a:r>
            <a:r>
              <a:rPr lang="en-US" b="1" dirty="0" err="1" smtClean="0">
                <a:solidFill>
                  <a:schemeClr val="accent5">
                    <a:lumMod val="75000"/>
                  </a:schemeClr>
                </a:solidFill>
              </a:rPr>
              <a:t>Tignath</a:t>
            </a:r>
            <a:endParaRPr lang="en-US" b="1" dirty="0" smtClean="0"/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In-charge</a:t>
            </a:r>
          </a:p>
        </p:txBody>
      </p:sp>
      <p:cxnSp>
        <p:nvCxnSpPr>
          <p:cNvPr id="55" name="Straight Connector 54"/>
          <p:cNvCxnSpPr/>
          <p:nvPr/>
        </p:nvCxnSpPr>
        <p:spPr>
          <a:xfrm rot="5400000">
            <a:off x="4648995" y="13708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1676401" y="609601"/>
            <a:ext cx="6705599" cy="609600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1676401" y="533401"/>
            <a:ext cx="6705599" cy="631371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Monitoring of Morning Classes and Student Section</a:t>
            </a:r>
            <a:endParaRPr lang="en-US" sz="2400" b="1" dirty="0">
              <a:solidFill>
                <a:srgbClr val="FFFF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410201" y="1981201"/>
            <a:ext cx="3429000" cy="8382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Dr. Ravi </a:t>
            </a:r>
            <a:r>
              <a:rPr lang="en-US" b="1" dirty="0" err="1" smtClean="0">
                <a:solidFill>
                  <a:schemeClr val="accent5">
                    <a:lumMod val="75000"/>
                  </a:schemeClr>
                </a:solidFill>
              </a:rPr>
              <a:t>katare</a:t>
            </a:r>
            <a:endParaRPr lang="en-US" b="1" dirty="0" smtClean="0"/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In-charge</a:t>
            </a:r>
          </a:p>
        </p:txBody>
      </p:sp>
      <p:grpSp>
        <p:nvGrpSpPr>
          <p:cNvPr id="22" name="Group 21"/>
          <p:cNvGrpSpPr/>
          <p:nvPr/>
        </p:nvGrpSpPr>
        <p:grpSpPr>
          <a:xfrm>
            <a:off x="3429000" y="1524000"/>
            <a:ext cx="3049588" cy="457200"/>
            <a:chOff x="3429000" y="1524000"/>
            <a:chExt cx="3049588" cy="609600"/>
          </a:xfrm>
        </p:grpSpPr>
        <p:cxnSp>
          <p:nvCxnSpPr>
            <p:cNvPr id="7" name="Straight Connector 6"/>
            <p:cNvCxnSpPr/>
            <p:nvPr/>
          </p:nvCxnSpPr>
          <p:spPr>
            <a:xfrm rot="10800000">
              <a:off x="3429000" y="1524000"/>
              <a:ext cx="3048000" cy="1588"/>
            </a:xfrm>
            <a:prstGeom prst="line">
              <a:avLst/>
            </a:prstGeom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/>
            <p:nvPr/>
          </p:nvCxnSpPr>
          <p:spPr>
            <a:xfrm rot="5400000">
              <a:off x="3124994" y="1828006"/>
              <a:ext cx="6096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/>
            <p:nvPr/>
          </p:nvCxnSpPr>
          <p:spPr>
            <a:xfrm rot="5400000">
              <a:off x="6172994" y="1828006"/>
              <a:ext cx="6096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3090637" y="457201"/>
            <a:ext cx="3843564" cy="685800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3014436" y="381001"/>
            <a:ext cx="3860801" cy="707571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College Canteen Management Committee</a:t>
            </a:r>
          </a:p>
        </p:txBody>
      </p:sp>
      <p:sp>
        <p:nvSpPr>
          <p:cNvPr id="41" name="Rectangle 40"/>
          <p:cNvSpPr/>
          <p:nvPr/>
        </p:nvSpPr>
        <p:spPr>
          <a:xfrm>
            <a:off x="3733801" y="1447800"/>
            <a:ext cx="2743199" cy="8382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Shailendra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Shrivastava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cxnSp>
        <p:nvCxnSpPr>
          <p:cNvPr id="43" name="Straight Connector 42"/>
          <p:cNvCxnSpPr/>
          <p:nvPr/>
        </p:nvCxnSpPr>
        <p:spPr>
          <a:xfrm rot="5400000">
            <a:off x="4872377" y="25138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rot="5400000">
            <a:off x="4800600" y="33520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51" name="Rectangle 50"/>
          <p:cNvSpPr/>
          <p:nvPr/>
        </p:nvSpPr>
        <p:spPr>
          <a:xfrm>
            <a:off x="3733801" y="3668486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Rachna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Thakur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52" name="Straight Connector 51"/>
          <p:cNvCxnSpPr/>
          <p:nvPr/>
        </p:nvCxnSpPr>
        <p:spPr>
          <a:xfrm rot="5400000">
            <a:off x="4877595" y="12184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3886202" y="2677886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  <a:endParaRPr lang="en-US" b="1" dirty="0" smtClean="0">
              <a:solidFill>
                <a:sysClr val="windowText" lastClr="00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733801" y="4267201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Ramesh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Shukla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3090637" y="381001"/>
            <a:ext cx="3843564" cy="685800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3014436" y="304801"/>
            <a:ext cx="3860801" cy="707571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Media Management</a:t>
            </a:r>
          </a:p>
        </p:txBody>
      </p:sp>
      <p:sp>
        <p:nvSpPr>
          <p:cNvPr id="41" name="Rectangle 40"/>
          <p:cNvSpPr/>
          <p:nvPr/>
        </p:nvSpPr>
        <p:spPr>
          <a:xfrm>
            <a:off x="3352801" y="1371600"/>
            <a:ext cx="3276599" cy="9144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Manish Sharma</a:t>
            </a: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cxnSp>
        <p:nvCxnSpPr>
          <p:cNvPr id="52" name="Straight Connector 51"/>
          <p:cNvCxnSpPr/>
          <p:nvPr/>
        </p:nvCxnSpPr>
        <p:spPr>
          <a:xfrm rot="5400000">
            <a:off x="4877595" y="11422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5400000">
            <a:off x="4767328" y="3232443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3886202" y="2590801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  <a:endParaRPr lang="en-US" b="1" dirty="0" smtClean="0">
              <a:solidFill>
                <a:sysClr val="windowText" lastClr="000000"/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 rot="5400000">
            <a:off x="4877595" y="25138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3733801" y="3657601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2000" b="1" dirty="0" err="1" smtClean="0">
                <a:solidFill>
                  <a:schemeClr val="tx2">
                    <a:lumMod val="50000"/>
                  </a:schemeClr>
                </a:solidFill>
              </a:rPr>
              <a:t>Onkar</a:t>
            </a:r>
            <a:r>
              <a:rPr lang="en-US" sz="20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2000" b="1" dirty="0" err="1" smtClean="0">
                <a:solidFill>
                  <a:schemeClr val="tx2">
                    <a:lumMod val="50000"/>
                  </a:schemeClr>
                </a:solidFill>
              </a:rPr>
              <a:t>Nath</a:t>
            </a:r>
            <a:r>
              <a:rPr lang="en-US" sz="20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2000" b="1" dirty="0" err="1" smtClean="0">
                <a:solidFill>
                  <a:schemeClr val="tx2">
                    <a:lumMod val="50000"/>
                  </a:schemeClr>
                </a:solidFill>
              </a:rPr>
              <a:t>Dubey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33801" y="4191001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2000" b="1" dirty="0" err="1" smtClean="0">
                <a:solidFill>
                  <a:schemeClr val="tx2">
                    <a:lumMod val="50000"/>
                  </a:schemeClr>
                </a:solidFill>
              </a:rPr>
              <a:t>Ramanuj</a:t>
            </a:r>
            <a:r>
              <a:rPr lang="en-US" sz="2000" b="1" dirty="0" smtClean="0">
                <a:solidFill>
                  <a:schemeClr val="tx2">
                    <a:lumMod val="50000"/>
                  </a:schemeClr>
                </a:solidFill>
              </a:rPr>
              <a:t> Patel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667000" y="381000"/>
            <a:ext cx="4648201" cy="762000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External Exam Committee</a:t>
            </a:r>
          </a:p>
        </p:txBody>
      </p:sp>
      <p:sp>
        <p:nvSpPr>
          <p:cNvPr id="5" name="Rectangle 4"/>
          <p:cNvSpPr/>
          <p:nvPr/>
        </p:nvSpPr>
        <p:spPr>
          <a:xfrm>
            <a:off x="3581400" y="1447800"/>
            <a:ext cx="3048000" cy="8382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. Sanjay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Kakkar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endParaRPr lang="en-US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cxnSp>
        <p:nvCxnSpPr>
          <p:cNvPr id="6" name="Straight Connector 5"/>
          <p:cNvCxnSpPr/>
          <p:nvPr/>
        </p:nvCxnSpPr>
        <p:spPr>
          <a:xfrm rot="5400000">
            <a:off x="4877595" y="12184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5400000">
            <a:off x="4800600" y="33520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3733801" y="4114801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S.K.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Pandey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886202" y="2677886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rot="5400000">
            <a:off x="4767328" y="3842043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4801395" y="25900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667000" y="381000"/>
            <a:ext cx="4648201" cy="762000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Seminar Room &amp; Auditorium  Management</a:t>
            </a:r>
          </a:p>
        </p:txBody>
      </p:sp>
      <p:sp>
        <p:nvSpPr>
          <p:cNvPr id="5" name="Rectangle 4"/>
          <p:cNvSpPr/>
          <p:nvPr/>
        </p:nvSpPr>
        <p:spPr>
          <a:xfrm>
            <a:off x="3581400" y="1447800"/>
            <a:ext cx="3048000" cy="8382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. 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A.K. Singh </a:t>
            </a:r>
            <a:endParaRPr lang="en-US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cxnSp>
        <p:nvCxnSpPr>
          <p:cNvPr id="6" name="Straight Connector 5"/>
          <p:cNvCxnSpPr/>
          <p:nvPr/>
        </p:nvCxnSpPr>
        <p:spPr>
          <a:xfrm rot="5400000">
            <a:off x="4877595" y="12184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1828800" y="4887685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Sapna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Singh 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886202" y="3810000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</a:t>
            </a:r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4801395" y="37330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3581400" y="2590800"/>
            <a:ext cx="3048000" cy="8382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Rekha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Agrawal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endParaRPr lang="en-US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Co-Convener</a:t>
            </a:r>
            <a:endParaRPr lang="en-US" b="1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486400" y="4887685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Rohani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Singh 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2743200" y="4419600"/>
            <a:ext cx="4495800" cy="1588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5400000">
            <a:off x="2482557" y="4680243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5400000">
            <a:off x="6978357" y="4680243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5400000">
            <a:off x="4915693" y="4228306"/>
            <a:ext cx="228601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ed Rectangle 10"/>
          <p:cNvSpPr/>
          <p:nvPr/>
        </p:nvSpPr>
        <p:spPr>
          <a:xfrm>
            <a:off x="2743201" y="544286"/>
            <a:ext cx="4876800" cy="685800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2667000" y="391886"/>
            <a:ext cx="4894036" cy="783771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College Cleanliness Committee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962400" y="1534885"/>
            <a:ext cx="2209801" cy="8382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Bharti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 Sharma </a:t>
            </a: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cxnSp>
        <p:nvCxnSpPr>
          <p:cNvPr id="14" name="Straight Connector 13"/>
          <p:cNvCxnSpPr/>
          <p:nvPr/>
        </p:nvCxnSpPr>
        <p:spPr>
          <a:xfrm rot="5400000">
            <a:off x="4872377" y="2600892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4844540" y="3395947"/>
            <a:ext cx="370118" cy="794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5400000">
            <a:off x="4801216" y="3656985"/>
            <a:ext cx="457200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>
            <a:off x="4877595" y="1305492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3886202" y="2764971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85801" y="4484914"/>
            <a:ext cx="2362200" cy="4680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Meena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khanna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7010401" y="4495800"/>
            <a:ext cx="2514600" cy="4680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Shanti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Lal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Bhartiya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endParaRPr lang="en-US" b="1" dirty="0" smtClean="0"/>
          </a:p>
        </p:txBody>
      </p:sp>
      <p:cxnSp>
        <p:nvCxnSpPr>
          <p:cNvPr id="22" name="Straight Connector 21"/>
          <p:cNvCxnSpPr/>
          <p:nvPr/>
        </p:nvCxnSpPr>
        <p:spPr>
          <a:xfrm rot="5400000">
            <a:off x="4800600" y="37330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1676401" y="3962400"/>
            <a:ext cx="6553200" cy="1588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rot="5400000">
            <a:off x="1447187" y="4190386"/>
            <a:ext cx="457200" cy="12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rot="5400000">
            <a:off x="7968958" y="4233929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5400000">
            <a:off x="4799986" y="4190386"/>
            <a:ext cx="457200" cy="12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3886200" y="4484914"/>
            <a:ext cx="2362200" cy="4680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Arun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Kakkar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 rot="5400000">
            <a:off x="2629514" y="4761886"/>
            <a:ext cx="1600200" cy="12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rot="5400000">
            <a:off x="5829914" y="4761886"/>
            <a:ext cx="1600200" cy="12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1905000" y="5562600"/>
            <a:ext cx="3124200" cy="4680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</a:rPr>
              <a:t>Dr.Chetana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Rana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Agnihotri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486401" y="5562600"/>
            <a:ext cx="2362200" cy="4680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Rishabh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Tiwari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667000" y="391886"/>
            <a:ext cx="4894036" cy="783771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NAAC Accreditation Committee</a:t>
            </a:r>
          </a:p>
        </p:txBody>
      </p:sp>
      <p:sp>
        <p:nvSpPr>
          <p:cNvPr id="5" name="Rectangle 4"/>
          <p:cNvSpPr/>
          <p:nvPr/>
        </p:nvSpPr>
        <p:spPr>
          <a:xfrm>
            <a:off x="3733801" y="1447800"/>
            <a:ext cx="2743199" cy="8382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Dr. R.K.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Srivastava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cxnSp>
        <p:nvCxnSpPr>
          <p:cNvPr id="6" name="Straight Connector 5"/>
          <p:cNvCxnSpPr/>
          <p:nvPr/>
        </p:nvCxnSpPr>
        <p:spPr>
          <a:xfrm rot="5400000">
            <a:off x="4877595" y="1305492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3886202" y="2590801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</a:t>
            </a:r>
          </a:p>
        </p:txBody>
      </p:sp>
      <p:cxnSp>
        <p:nvCxnSpPr>
          <p:cNvPr id="8" name="Straight Connector 7"/>
          <p:cNvCxnSpPr/>
          <p:nvPr/>
        </p:nvCxnSpPr>
        <p:spPr>
          <a:xfrm rot="5400000">
            <a:off x="4877595" y="24376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>
            <a:off x="4196840" y="4043646"/>
            <a:ext cx="1665518" cy="79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2209801" y="3429000"/>
            <a:ext cx="2362200" cy="4680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 S.N.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Shukla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209801" y="4038600"/>
            <a:ext cx="2362200" cy="4680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Shikha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Saxena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rot="10800000">
            <a:off x="4648201" y="3657600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10800000">
            <a:off x="4648201" y="4265611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2209801" y="4648200"/>
            <a:ext cx="2362200" cy="4680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Ravi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katare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 rot="10800000">
            <a:off x="4648201" y="4875211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5029201" y="3657600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5562601" y="3429000"/>
            <a:ext cx="2362200" cy="4680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Jyoti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Shrivastava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 flipV="1">
            <a:off x="5029201" y="4265612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5562601" y="4027714"/>
            <a:ext cx="2362200" cy="4680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Shampa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Jain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562601" y="4648200"/>
            <a:ext cx="2362200" cy="4680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Sunita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Sharma</a:t>
            </a:r>
          </a:p>
        </p:txBody>
      </p:sp>
      <p:cxnSp>
        <p:nvCxnSpPr>
          <p:cNvPr id="21" name="Straight Arrow Connector 20"/>
          <p:cNvCxnSpPr/>
          <p:nvPr/>
        </p:nvCxnSpPr>
        <p:spPr>
          <a:xfrm flipV="1">
            <a:off x="5029201" y="4875212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3809999" y="1447801"/>
            <a:ext cx="2209801" cy="762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Rekha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agrawal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cxnSp>
        <p:nvCxnSpPr>
          <p:cNvPr id="16" name="Straight Connector 15"/>
          <p:cNvCxnSpPr/>
          <p:nvPr/>
        </p:nvCxnSpPr>
        <p:spPr>
          <a:xfrm rot="5400000">
            <a:off x="4799807" y="12946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3657601" y="3973286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Reshma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Parveen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 rot="5400000">
            <a:off x="4796177" y="23614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228600" y="3886200"/>
            <a:ext cx="3048005" cy="44631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Dr.Nimisha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Kaur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Bhamra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 rot="5400000">
            <a:off x="4724399" y="31996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7086600" y="3962400"/>
            <a:ext cx="2590799" cy="446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S.K.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Gurg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23" name="Straight Connector 22"/>
          <p:cNvCxnSpPr/>
          <p:nvPr/>
        </p:nvCxnSpPr>
        <p:spPr>
          <a:xfrm flipV="1">
            <a:off x="1066799" y="3429000"/>
            <a:ext cx="7772400" cy="11452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rot="5400000">
            <a:off x="838813" y="3656986"/>
            <a:ext cx="457200" cy="12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5400000">
            <a:off x="8577326" y="3700529"/>
            <a:ext cx="522516" cy="12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rot="5400000">
            <a:off x="4725015" y="3656988"/>
            <a:ext cx="457201" cy="122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8" name="Rounded Rectangle 27"/>
          <p:cNvSpPr/>
          <p:nvPr/>
        </p:nvSpPr>
        <p:spPr>
          <a:xfrm>
            <a:off x="3505200" y="457201"/>
            <a:ext cx="2895600" cy="707571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3429000" y="381000"/>
            <a:ext cx="2895600" cy="685800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Student Tracking</a:t>
            </a:r>
            <a:endParaRPr lang="en-US" sz="2400" b="1" dirty="0">
              <a:solidFill>
                <a:srgbClr val="FFFF00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3810002" y="2525486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09999" y="1447801"/>
            <a:ext cx="2209801" cy="762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S.N.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Shukla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</a:p>
        </p:txBody>
      </p:sp>
      <p:cxnSp>
        <p:nvCxnSpPr>
          <p:cNvPr id="5" name="Straight Connector 4"/>
          <p:cNvCxnSpPr/>
          <p:nvPr/>
        </p:nvCxnSpPr>
        <p:spPr>
          <a:xfrm rot="5400000">
            <a:off x="4799807" y="12946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5400000">
            <a:off x="4796177" y="23614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7" name="Rounded Rectangle 6"/>
          <p:cNvSpPr/>
          <p:nvPr/>
        </p:nvSpPr>
        <p:spPr>
          <a:xfrm>
            <a:off x="3505200" y="457201"/>
            <a:ext cx="2895600" cy="707571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276599" y="381000"/>
            <a:ext cx="3200401" cy="685800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Bio-Metric committee</a:t>
            </a:r>
            <a:endParaRPr lang="en-US" sz="2400" b="1" dirty="0">
              <a:solidFill>
                <a:srgbClr val="FFFF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809999" y="2514600"/>
            <a:ext cx="2209801" cy="762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. A.K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. Bagri </a:t>
            </a:r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Co-Convener</a:t>
            </a:r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4796177" y="3428206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4120640" y="4870960"/>
            <a:ext cx="1665518" cy="79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3810002" y="3592285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133601" y="4256314"/>
            <a:ext cx="2362200" cy="4680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G.R.K.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Shau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133601" y="4865914"/>
            <a:ext cx="2362200" cy="4680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Ramesh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Shukla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 rot="10800000">
            <a:off x="4572001" y="4484914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10800000">
            <a:off x="4572002" y="5092925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2133601" y="5475514"/>
            <a:ext cx="2362200" cy="4680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Samraddhi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Paranjay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 rot="10800000">
            <a:off x="4572002" y="5702525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4953001" y="4484914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5486401" y="4256314"/>
            <a:ext cx="2362200" cy="4680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Dr. D.K.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Kosta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</p:txBody>
      </p:sp>
      <p:cxnSp>
        <p:nvCxnSpPr>
          <p:cNvPr id="21" name="Straight Arrow Connector 20"/>
          <p:cNvCxnSpPr/>
          <p:nvPr/>
        </p:nvCxnSpPr>
        <p:spPr>
          <a:xfrm flipV="1">
            <a:off x="4953001" y="5092926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5486401" y="4855028"/>
            <a:ext cx="2362200" cy="4680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Akash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Pandey</a:t>
            </a:r>
            <a:endParaRPr lang="en-US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/>
        </p:nvSpPr>
        <p:spPr>
          <a:xfrm>
            <a:off x="3048001" y="1524001"/>
            <a:ext cx="3429000" cy="8382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Dr. P.R.S. </a:t>
            </a:r>
            <a:r>
              <a:rPr lang="en-US" b="1" dirty="0" err="1" smtClean="0">
                <a:solidFill>
                  <a:schemeClr val="accent5">
                    <a:lumMod val="75000"/>
                  </a:schemeClr>
                </a:solidFill>
              </a:rPr>
              <a:t>Choudhary</a:t>
            </a:r>
            <a:endParaRPr lang="en-US" b="1" dirty="0" smtClean="0"/>
          </a:p>
          <a:p>
            <a:pPr algn="ctr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In-charge</a:t>
            </a:r>
            <a:endParaRPr lang="en-US" b="1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 rot="5400000">
            <a:off x="4648995" y="13708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2209800" y="740230"/>
            <a:ext cx="5562600" cy="478971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2133601" y="685801"/>
            <a:ext cx="5638801" cy="478971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Administrative &amp; Estate Officer </a:t>
            </a:r>
            <a:endParaRPr lang="en-US" sz="24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5" name="Straight Connector 54"/>
          <p:cNvCxnSpPr/>
          <p:nvPr/>
        </p:nvCxnSpPr>
        <p:spPr>
          <a:xfrm rot="5400000">
            <a:off x="4876007" y="9136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1600200" y="283030"/>
            <a:ext cx="6934200" cy="478971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1524000" y="228601"/>
            <a:ext cx="7010400" cy="478971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Autonomy, Affiliation &amp; Academic Council Committee</a:t>
            </a:r>
            <a:endParaRPr lang="en-US" sz="2400" b="1" dirty="0">
              <a:solidFill>
                <a:srgbClr val="FFFF00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733800" y="1066801"/>
            <a:ext cx="2514600" cy="8382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Dr. </a:t>
            </a:r>
            <a:r>
              <a:rPr lang="en-US" b="1" dirty="0" err="1" smtClean="0">
                <a:solidFill>
                  <a:schemeClr val="accent5">
                    <a:lumMod val="75000"/>
                  </a:schemeClr>
                </a:solidFill>
              </a:rPr>
              <a:t>Jyoti</a:t>
            </a:r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5">
                    <a:lumMod val="75000"/>
                  </a:schemeClr>
                </a:solidFill>
              </a:rPr>
              <a:t>Shrivastava</a:t>
            </a:r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b="1" dirty="0" smtClean="0"/>
              <a:t> </a:t>
            </a:r>
          </a:p>
          <a:p>
            <a:pPr algn="ctr"/>
            <a:r>
              <a:rPr lang="en-US" b="1" dirty="0" err="1" smtClean="0">
                <a:solidFill>
                  <a:schemeClr val="accent6">
                    <a:lumMod val="50000"/>
                  </a:schemeClr>
                </a:solidFill>
              </a:rPr>
              <a:t>Convenor</a:t>
            </a:r>
            <a:endParaRPr lang="en-US" b="1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35" name="Straight Connector 34"/>
          <p:cNvCxnSpPr/>
          <p:nvPr/>
        </p:nvCxnSpPr>
        <p:spPr>
          <a:xfrm rot="5400000">
            <a:off x="4872377" y="20566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rot="5400000">
            <a:off x="4800600" y="2894807"/>
            <a:ext cx="4572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3886201" y="2220686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Members</a:t>
            </a:r>
          </a:p>
        </p:txBody>
      </p:sp>
      <p:sp>
        <p:nvSpPr>
          <p:cNvPr id="38" name="Rectangle 37"/>
          <p:cNvSpPr/>
          <p:nvPr/>
        </p:nvSpPr>
        <p:spPr>
          <a:xfrm>
            <a:off x="1676401" y="3200401"/>
            <a:ext cx="2869292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R.K.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Srivastava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1676399" y="4267201"/>
            <a:ext cx="2895600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Arun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Kakkar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40" name="Straight Connector 39"/>
          <p:cNvCxnSpPr/>
          <p:nvPr/>
        </p:nvCxnSpPr>
        <p:spPr>
          <a:xfrm rot="5400000">
            <a:off x="4061165" y="4060372"/>
            <a:ext cx="1936865" cy="796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rot="10800000">
            <a:off x="4571998" y="3427411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rot="10800000">
            <a:off x="4572000" y="3962400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3" name="Rectangle 42"/>
          <p:cNvSpPr/>
          <p:nvPr/>
        </p:nvSpPr>
        <p:spPr>
          <a:xfrm>
            <a:off x="1676401" y="3733801"/>
            <a:ext cx="2869292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Sanjay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Kakkar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1676401" y="4800601"/>
            <a:ext cx="2869292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Suman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Prabhakar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45" name="Straight Arrow Connector 44"/>
          <p:cNvCxnSpPr/>
          <p:nvPr/>
        </p:nvCxnSpPr>
        <p:spPr>
          <a:xfrm rot="10800000">
            <a:off x="4572001" y="4495800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rot="10800000">
            <a:off x="4572001" y="5027611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7" name="Rectangle 46"/>
          <p:cNvSpPr/>
          <p:nvPr/>
        </p:nvSpPr>
        <p:spPr>
          <a:xfrm>
            <a:off x="5562601" y="3200401"/>
            <a:ext cx="2869292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Rohni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Singh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48" name="Straight Arrow Connector 47"/>
          <p:cNvCxnSpPr/>
          <p:nvPr/>
        </p:nvCxnSpPr>
        <p:spPr>
          <a:xfrm flipV="1">
            <a:off x="5029201" y="3429000"/>
            <a:ext cx="5334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 flipV="1">
            <a:off x="5029201" y="4495800"/>
            <a:ext cx="5334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flipV="1">
            <a:off x="5029201" y="3962400"/>
            <a:ext cx="5334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53" name="Rectangle 52"/>
          <p:cNvSpPr/>
          <p:nvPr/>
        </p:nvSpPr>
        <p:spPr>
          <a:xfrm>
            <a:off x="5562601" y="3733801"/>
            <a:ext cx="2869292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Akash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Pandey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5562601" y="4267201"/>
            <a:ext cx="2869292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Samraddhi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Paranjpay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1905000" y="424544"/>
            <a:ext cx="6172201" cy="718456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1828799" y="348344"/>
            <a:ext cx="6172201" cy="718457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sz="2400" b="1" dirty="0" smtClean="0">
              <a:solidFill>
                <a:srgbClr val="FFFF00"/>
              </a:solidFill>
            </a:endParaRPr>
          </a:p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RUSA Nodal Officer &amp; World Bank Project, </a:t>
            </a:r>
          </a:p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UGC and NAAC Committee</a:t>
            </a:r>
          </a:p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581401" y="1752601"/>
            <a:ext cx="2667001" cy="609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sz="1800" b="1" dirty="0" smtClean="0">
                <a:solidFill>
                  <a:schemeClr val="accent1">
                    <a:lumMod val="50000"/>
                  </a:schemeClr>
                </a:solidFill>
              </a:rPr>
              <a:t>Dr. R.K. </a:t>
            </a:r>
            <a:r>
              <a:rPr lang="en-US" sz="1800" b="1" dirty="0" err="1" smtClean="0">
                <a:solidFill>
                  <a:schemeClr val="accent1">
                    <a:lumMod val="50000"/>
                  </a:schemeClr>
                </a:solidFill>
              </a:rPr>
              <a:t>Srivastava</a:t>
            </a:r>
            <a:endParaRPr lang="en-US" sz="1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sz="1800" b="1" dirty="0" smtClean="0">
                <a:solidFill>
                  <a:schemeClr val="accent6">
                    <a:lumMod val="50000"/>
                  </a:schemeClr>
                </a:solidFill>
              </a:rPr>
              <a:t>Convener</a:t>
            </a:r>
            <a:endParaRPr lang="en-US" sz="1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1600201" y="3276601"/>
            <a:ext cx="2869292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Jyoti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Shrivastava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599403" y="4343401"/>
            <a:ext cx="2895600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Preeti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khare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24" name="Straight Arrow Connector 23"/>
          <p:cNvCxnSpPr/>
          <p:nvPr/>
        </p:nvCxnSpPr>
        <p:spPr>
          <a:xfrm rot="5400000">
            <a:off x="4647803" y="1447404"/>
            <a:ext cx="610394" cy="15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5400000">
            <a:off x="4795381" y="2513807"/>
            <a:ext cx="3048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5400000">
            <a:off x="3984169" y="4136571"/>
            <a:ext cx="1936865" cy="796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3886201" y="2667001"/>
            <a:ext cx="2285999" cy="446315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Members</a:t>
            </a:r>
          </a:p>
        </p:txBody>
      </p:sp>
      <p:cxnSp>
        <p:nvCxnSpPr>
          <p:cNvPr id="54" name="Straight Arrow Connector 53"/>
          <p:cNvCxnSpPr/>
          <p:nvPr/>
        </p:nvCxnSpPr>
        <p:spPr>
          <a:xfrm rot="10800000">
            <a:off x="4495003" y="3503611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 rot="10800000">
            <a:off x="4495003" y="4038600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1600201" y="3810001"/>
            <a:ext cx="2869292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S.N.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Shukla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1600201" y="4876801"/>
            <a:ext cx="2869292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Rajesh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Tiwari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33" name="Straight Arrow Connector 32"/>
          <p:cNvCxnSpPr/>
          <p:nvPr/>
        </p:nvCxnSpPr>
        <p:spPr>
          <a:xfrm rot="10800000">
            <a:off x="4495005" y="4572000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rot="10800000">
            <a:off x="4495005" y="5103811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5486401" y="3276601"/>
            <a:ext cx="2869292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Rachana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Thakur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 flipV="1">
            <a:off x="4953001" y="3505200"/>
            <a:ext cx="5334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V="1">
            <a:off x="4953001" y="4572000"/>
            <a:ext cx="5334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V="1">
            <a:off x="4953001" y="4038600"/>
            <a:ext cx="5334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5486401" y="3810001"/>
            <a:ext cx="2869292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Arpana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Awasthi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 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5486401" y="4343401"/>
            <a:ext cx="2869292" cy="4136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415" tIns="34208" rIns="68415" bIns="34208" rtlCol="0" anchor="ctr"/>
          <a:lstStyle/>
          <a:p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Dr.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Archana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800" b="1" dirty="0" err="1" smtClean="0">
                <a:solidFill>
                  <a:schemeClr val="tx2">
                    <a:lumMod val="50000"/>
                  </a:schemeClr>
                </a:solidFill>
              </a:rPr>
              <a:t>Dwivedi</a:t>
            </a:r>
            <a:r>
              <a:rPr lang="en-US" sz="1800" b="1" dirty="0" smtClean="0">
                <a:solidFill>
                  <a:schemeClr val="tx2">
                    <a:lumMod val="50000"/>
                  </a:schemeClr>
                </a:solidFill>
              </a:rPr>
              <a:t>  </a:t>
            </a:r>
            <a:endParaRPr lang="en-US" sz="18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3274</TotalTime>
  <Words>2788</Words>
  <Application>Microsoft Office PowerPoint</Application>
  <PresentationFormat>A4 Paper (210x297 mm)</PresentationFormat>
  <Paragraphs>777</Paragraphs>
  <Slides>67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67</vt:i4>
      </vt:variant>
    </vt:vector>
  </HeadingPairs>
  <TitlesOfParts>
    <vt:vector size="6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  <vt:lpstr>Slide 44</vt:lpstr>
      <vt:lpstr>Slide 45</vt:lpstr>
      <vt:lpstr>Slide 46</vt:lpstr>
      <vt:lpstr>Slide 47</vt:lpstr>
      <vt:lpstr>Slide 48</vt:lpstr>
      <vt:lpstr>Slide 49</vt:lpstr>
      <vt:lpstr>Slide 50</vt:lpstr>
      <vt:lpstr>Slide 51</vt:lpstr>
      <vt:lpstr>Slide 52</vt:lpstr>
      <vt:lpstr>Slide 53</vt:lpstr>
      <vt:lpstr>Slide 54</vt:lpstr>
      <vt:lpstr>Slide 55</vt:lpstr>
      <vt:lpstr>Slide 56</vt:lpstr>
      <vt:lpstr>Slide 57</vt:lpstr>
      <vt:lpstr>Slide 58</vt:lpstr>
      <vt:lpstr>Slide 59</vt:lpstr>
      <vt:lpstr>Slide 60</vt:lpstr>
      <vt:lpstr>Slide 61</vt:lpstr>
      <vt:lpstr>Slide 62</vt:lpstr>
      <vt:lpstr>Slide 63</vt:lpstr>
      <vt:lpstr>Slide 64</vt:lpstr>
      <vt:lpstr>Slide 65</vt:lpstr>
      <vt:lpstr>Slide 66</vt:lpstr>
      <vt:lpstr>Slide 67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acerpc</dc:creator>
  <cp:lastModifiedBy>Hp</cp:lastModifiedBy>
  <cp:revision>672</cp:revision>
  <dcterms:created xsi:type="dcterms:W3CDTF">2018-06-05T11:38:57Z</dcterms:created>
  <dcterms:modified xsi:type="dcterms:W3CDTF">2024-11-16T09:23:31Z</dcterms:modified>
</cp:coreProperties>
</file>